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8">
  <p:sldMasterIdLst>
    <p:sldMasterId id="2147483648" r:id="rId1"/>
    <p:sldMasterId id="2147483658" r:id="rId2"/>
  </p:sldMasterIdLst>
  <p:notesMasterIdLst>
    <p:notesMasterId r:id="rId131"/>
  </p:notesMasterIdLst>
  <p:sldIdLst>
    <p:sldId id="259" r:id="rId3"/>
    <p:sldId id="304" r:id="rId4"/>
    <p:sldId id="2031" r:id="rId5"/>
    <p:sldId id="2032" r:id="rId6"/>
    <p:sldId id="2033" r:id="rId7"/>
    <p:sldId id="2034" r:id="rId8"/>
    <p:sldId id="2035" r:id="rId9"/>
    <p:sldId id="2036" r:id="rId10"/>
    <p:sldId id="2037" r:id="rId11"/>
    <p:sldId id="2038" r:id="rId12"/>
    <p:sldId id="2039" r:id="rId13"/>
    <p:sldId id="2042" r:id="rId14"/>
    <p:sldId id="2043" r:id="rId15"/>
    <p:sldId id="2044" r:id="rId16"/>
    <p:sldId id="2045" r:id="rId17"/>
    <p:sldId id="2046" r:id="rId18"/>
    <p:sldId id="2047" r:id="rId19"/>
    <p:sldId id="2048" r:id="rId20"/>
    <p:sldId id="2049" r:id="rId21"/>
    <p:sldId id="2050" r:id="rId22"/>
    <p:sldId id="2054" r:id="rId23"/>
    <p:sldId id="2057" r:id="rId24"/>
    <p:sldId id="2055" r:id="rId25"/>
    <p:sldId id="2051" r:id="rId26"/>
    <p:sldId id="2052" r:id="rId27"/>
    <p:sldId id="2053" r:id="rId28"/>
    <p:sldId id="2058" r:id="rId29"/>
    <p:sldId id="2062" r:id="rId30"/>
    <p:sldId id="2063" r:id="rId31"/>
    <p:sldId id="2065" r:id="rId32"/>
    <p:sldId id="2066" r:id="rId33"/>
    <p:sldId id="2064" r:id="rId34"/>
    <p:sldId id="2067" r:id="rId35"/>
    <p:sldId id="2068" r:id="rId36"/>
    <p:sldId id="2069" r:id="rId37"/>
    <p:sldId id="2070" r:id="rId38"/>
    <p:sldId id="2071" r:id="rId39"/>
    <p:sldId id="2073" r:id="rId40"/>
    <p:sldId id="2059" r:id="rId41"/>
    <p:sldId id="2072" r:id="rId42"/>
    <p:sldId id="2074" r:id="rId43"/>
    <p:sldId id="2060" r:id="rId44"/>
    <p:sldId id="2061" r:id="rId45"/>
    <p:sldId id="2075" r:id="rId46"/>
    <p:sldId id="2120" r:id="rId47"/>
    <p:sldId id="2077" r:id="rId48"/>
    <p:sldId id="2078" r:id="rId49"/>
    <p:sldId id="2079" r:id="rId50"/>
    <p:sldId id="2080" r:id="rId51"/>
    <p:sldId id="2081" r:id="rId52"/>
    <p:sldId id="2082" r:id="rId53"/>
    <p:sldId id="2083" r:id="rId54"/>
    <p:sldId id="2084" r:id="rId55"/>
    <p:sldId id="2118" r:id="rId56"/>
    <p:sldId id="2119" r:id="rId57"/>
    <p:sldId id="2126" r:id="rId58"/>
    <p:sldId id="2121" r:id="rId59"/>
    <p:sldId id="2122" r:id="rId60"/>
    <p:sldId id="2124" r:id="rId61"/>
    <p:sldId id="2125" r:id="rId62"/>
    <p:sldId id="2130" r:id="rId63"/>
    <p:sldId id="2131" r:id="rId64"/>
    <p:sldId id="2133" r:id="rId65"/>
    <p:sldId id="2132" r:id="rId66"/>
    <p:sldId id="2134" r:id="rId67"/>
    <p:sldId id="2085" r:id="rId68"/>
    <p:sldId id="2086" r:id="rId69"/>
    <p:sldId id="2087" r:id="rId70"/>
    <p:sldId id="2088" r:id="rId71"/>
    <p:sldId id="2095" r:id="rId72"/>
    <p:sldId id="2089" r:id="rId73"/>
    <p:sldId id="2091" r:id="rId74"/>
    <p:sldId id="2094" r:id="rId75"/>
    <p:sldId id="2093" r:id="rId76"/>
    <p:sldId id="2096" r:id="rId77"/>
    <p:sldId id="2097" r:id="rId78"/>
    <p:sldId id="2098" r:id="rId79"/>
    <p:sldId id="2100" r:id="rId80"/>
    <p:sldId id="2102" r:id="rId81"/>
    <p:sldId id="2101" r:id="rId82"/>
    <p:sldId id="2103" r:id="rId83"/>
    <p:sldId id="2104" r:id="rId84"/>
    <p:sldId id="2135" r:id="rId85"/>
    <p:sldId id="2116" r:id="rId86"/>
    <p:sldId id="2117" r:id="rId87"/>
    <p:sldId id="2105" r:id="rId88"/>
    <p:sldId id="2106" r:id="rId89"/>
    <p:sldId id="2107" r:id="rId90"/>
    <p:sldId id="2114" r:id="rId91"/>
    <p:sldId id="2127" r:id="rId92"/>
    <p:sldId id="2128" r:id="rId93"/>
    <p:sldId id="2108" r:id="rId94"/>
    <p:sldId id="2109" r:id="rId95"/>
    <p:sldId id="2110" r:id="rId96"/>
    <p:sldId id="2111" r:id="rId97"/>
    <p:sldId id="2112" r:id="rId98"/>
    <p:sldId id="2113" r:id="rId99"/>
    <p:sldId id="2129" r:id="rId100"/>
    <p:sldId id="2136" r:id="rId101"/>
    <p:sldId id="2137" r:id="rId102"/>
    <p:sldId id="2090" r:id="rId103"/>
    <p:sldId id="2150" r:id="rId104"/>
    <p:sldId id="2151" r:id="rId105"/>
    <p:sldId id="2139" r:id="rId106"/>
    <p:sldId id="2153" r:id="rId107"/>
    <p:sldId id="2154" r:id="rId108"/>
    <p:sldId id="2140" r:id="rId109"/>
    <p:sldId id="2141" r:id="rId110"/>
    <p:sldId id="2156" r:id="rId111"/>
    <p:sldId id="2142" r:id="rId112"/>
    <p:sldId id="2155" r:id="rId113"/>
    <p:sldId id="2157" r:id="rId114"/>
    <p:sldId id="2161" r:id="rId115"/>
    <p:sldId id="2162" r:id="rId116"/>
    <p:sldId id="2143" r:id="rId117"/>
    <p:sldId id="2152" r:id="rId118"/>
    <p:sldId id="2158" r:id="rId119"/>
    <p:sldId id="2159" r:id="rId120"/>
    <p:sldId id="2160" r:id="rId121"/>
    <p:sldId id="2163" r:id="rId122"/>
    <p:sldId id="2144" r:id="rId123"/>
    <p:sldId id="2145" r:id="rId124"/>
    <p:sldId id="2146" r:id="rId125"/>
    <p:sldId id="2164" r:id="rId126"/>
    <p:sldId id="2165" r:id="rId127"/>
    <p:sldId id="2147" r:id="rId128"/>
    <p:sldId id="2148" r:id="rId129"/>
    <p:sldId id="1927" r:id="rId1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0" roundtripDataSignature="AMtx7mi1tfemIaDmyXXdnrXufDdEElzlv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Дмитрий Тюряев" initials="" lastIdx="5" clrIdx="0"/>
  <p:cmAuthor id="2" name="Fabrikant marketing" initial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3472"/>
    <a:srgbClr val="00423D"/>
    <a:srgbClr val="008080"/>
    <a:srgbClr val="009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59A13D8-FE40-4CCE-8EAF-32DF1CD57BCF}">
  <a:tblStyle styleId="{659A13D8-FE40-4CCE-8EAF-32DF1CD57BCF}"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FF8"/>
          </a:solidFill>
        </a:fill>
      </a:tcStyle>
    </a:wholeTbl>
    <a:band1H>
      <a:tcTxStyle/>
      <a:tcStyle>
        <a:tcBdr/>
        <a:fill>
          <a:solidFill>
            <a:srgbClr val="CADEF1"/>
          </a:solidFill>
        </a:fill>
      </a:tcStyle>
    </a:band1H>
    <a:band2H>
      <a:tcTxStyle/>
      <a:tcStyle>
        <a:tcBdr/>
      </a:tcStyle>
    </a:band2H>
    <a:band1V>
      <a:tcTxStyle/>
      <a:tcStyle>
        <a:tcBdr/>
        <a:fill>
          <a:solidFill>
            <a:srgbClr val="CADEF1"/>
          </a:solidFill>
        </a:fill>
      </a:tcStyle>
    </a:band1V>
    <a:band2V>
      <a:tcTxStyle/>
      <a:tcStyle>
        <a:tcBdr/>
      </a:tcStyle>
    </a:band2V>
    <a:lastCol>
      <a:tcTxStyle b="on" i="off">
        <a:font>
          <a:latin typeface="Arial"/>
          <a:ea typeface="Arial"/>
          <a:cs typeface="Arial"/>
        </a:font>
        <a:schemeClr val="lt1"/>
      </a:tcTxStyle>
      <a:tcStyle>
        <a:tcBdr/>
        <a:fill>
          <a:solidFill>
            <a:schemeClr val="accent4"/>
          </a:solidFill>
        </a:fill>
      </a:tcStyle>
    </a:lastCol>
    <a:firstCol>
      <a:tcTxStyle b="on" i="off">
        <a:font>
          <a:latin typeface="Arial"/>
          <a:ea typeface="Arial"/>
          <a:cs typeface="Arial"/>
        </a:font>
        <a:schemeClr val="lt1"/>
      </a:tcTxStyle>
      <a:tcStyle>
        <a:tcBdr/>
        <a:fill>
          <a:solidFill>
            <a:schemeClr val="accent4"/>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showGuides="1">
      <p:cViewPr varScale="1">
        <p:scale>
          <a:sx n="101" d="100"/>
          <a:sy n="101" d="100"/>
        </p:scale>
        <p:origin x="66" y="21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95" Type="http://schemas.openxmlformats.org/officeDocument/2006/relationships/tableStyles" Target="tableStyle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290" Type="http://customschemas.google.com/relationships/presentationmetadata" Target="metadata"/><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291" Type="http://schemas.openxmlformats.org/officeDocument/2006/relationships/commentAuthors" Target="commentAuthors.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92" Type="http://schemas.openxmlformats.org/officeDocument/2006/relationships/presProps" Target="presProps.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9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294" Type="http://schemas.openxmlformats.org/officeDocument/2006/relationships/theme" Target="theme/theme1.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62820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4367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05ba0ca19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05ba0ca19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890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4" name="Google Shape;554;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85946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Заголовок и объект">
  <p:cSld name="Заголовок и объект">
    <p:spTree>
      <p:nvGrpSpPr>
        <p:cNvPr id="1" name="Shape 16"/>
        <p:cNvGrpSpPr/>
        <p:nvPr/>
      </p:nvGrpSpPr>
      <p:grpSpPr>
        <a:xfrm>
          <a:off x="0" y="0"/>
          <a:ext cx="0" cy="0"/>
          <a:chOff x="0" y="0"/>
          <a:chExt cx="0" cy="0"/>
        </a:xfrm>
      </p:grpSpPr>
      <p:pic>
        <p:nvPicPr>
          <p:cNvPr id="17" name="Google Shape;17;p54"/>
          <p:cNvPicPr preferRelativeResize="0"/>
          <p:nvPr/>
        </p:nvPicPr>
        <p:blipFill rotWithShape="1">
          <a:blip r:embed="rId2">
            <a:alphaModFix/>
          </a:blip>
          <a:srcRect r="10176" b="11351"/>
          <a:stretch/>
        </p:blipFill>
        <p:spPr>
          <a:xfrm>
            <a:off x="5913425" y="2211854"/>
            <a:ext cx="6278576" cy="4646146"/>
          </a:xfrm>
          <a:prstGeom prst="rect">
            <a:avLst/>
          </a:prstGeom>
          <a:noFill/>
          <a:ln>
            <a:noFill/>
          </a:ln>
        </p:spPr>
      </p:pic>
      <p:sp>
        <p:nvSpPr>
          <p:cNvPr id="18" name="Google Shape;18;p54"/>
          <p:cNvSpPr txBox="1">
            <a:spLocks noGrp="1"/>
          </p:cNvSpPr>
          <p:nvPr>
            <p:ph type="ctrTitle"/>
          </p:nvPr>
        </p:nvSpPr>
        <p:spPr>
          <a:xfrm>
            <a:off x="628964" y="1579880"/>
            <a:ext cx="7346636" cy="369824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54"/>
          <p:cNvSpPr txBox="1"/>
          <p:nvPr/>
        </p:nvSpPr>
        <p:spPr>
          <a:xfrm>
            <a:off x="5333738" y="661234"/>
            <a:ext cx="6210678"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u-RU" sz="1600" b="1" i="0" u="none" strike="noStrike" cap="none">
                <a:solidFill>
                  <a:schemeClr val="lt1"/>
                </a:solidFill>
                <a:latin typeface="Arial"/>
                <a:ea typeface="Arial"/>
                <a:cs typeface="Arial"/>
                <a:sym typeface="Arial"/>
              </a:rPr>
              <a:t>ЭЛЕКТРОННАЯ ТОРГОВАЯ ПЛОЩАДКА</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Только заголовок" userDrawn="1">
  <p:cSld name="Только заголовок">
    <p:spTree>
      <p:nvGrpSpPr>
        <p:cNvPr id="1" name="Shape 41"/>
        <p:cNvGrpSpPr/>
        <p:nvPr/>
      </p:nvGrpSpPr>
      <p:grpSpPr>
        <a:xfrm>
          <a:off x="0" y="0"/>
          <a:ext cx="0" cy="0"/>
          <a:chOff x="0" y="0"/>
          <a:chExt cx="0" cy="0"/>
        </a:xfrm>
      </p:grpSpPr>
      <p:sp>
        <p:nvSpPr>
          <p:cNvPr id="46" name="Google Shape;46;p93"/>
          <p:cNvSpPr txBox="1"/>
          <p:nvPr/>
        </p:nvSpPr>
        <p:spPr>
          <a:xfrm>
            <a:off x="5333738" y="661234"/>
            <a:ext cx="6210678"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u-RU" sz="1600" b="1">
                <a:solidFill>
                  <a:schemeClr val="lt1"/>
                </a:solidFill>
                <a:latin typeface="Arial"/>
                <a:ea typeface="Arial"/>
                <a:cs typeface="Arial"/>
                <a:sym typeface="Arial"/>
              </a:rPr>
              <a:t>ЭЛЕКТРОННАЯ ТОРГОВАЯ ПЛОЩАДКА</a:t>
            </a:r>
            <a:endParaRPr/>
          </a:p>
        </p:txBody>
      </p:sp>
      <p:sp>
        <p:nvSpPr>
          <p:cNvPr id="7" name="Google Shape;36;p92"/>
          <p:cNvSpPr txBox="1">
            <a:spLocks noGrp="1"/>
          </p:cNvSpPr>
          <p:nvPr>
            <p:ph type="body" idx="1"/>
          </p:nvPr>
        </p:nvSpPr>
        <p:spPr>
          <a:xfrm>
            <a:off x="620884" y="1875211"/>
            <a:ext cx="10748963" cy="400050"/>
          </a:xfrm>
          <a:prstGeom prst="rect">
            <a:avLst/>
          </a:prstGeom>
          <a:noFill/>
          <a:ln>
            <a:noFill/>
          </a:ln>
        </p:spPr>
        <p:txBody>
          <a:bodyPr spcFirstLastPara="1" wrap="square" lIns="91425" tIns="45700" rIns="91425" bIns="45700" anchor="t" anchorCtr="0">
            <a:noAutofit/>
          </a:bodyPr>
          <a:lstStyle>
            <a:lvl1pPr marL="0" marR="0" lvl="0" indent="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8" name="Google Shape;37;p92"/>
          <p:cNvSpPr txBox="1">
            <a:spLocks noGrp="1"/>
          </p:cNvSpPr>
          <p:nvPr>
            <p:ph type="body" idx="2"/>
          </p:nvPr>
        </p:nvSpPr>
        <p:spPr>
          <a:xfrm>
            <a:off x="620884" y="2429019"/>
            <a:ext cx="10748963" cy="655190"/>
          </a:xfrm>
          <a:prstGeom prst="rect">
            <a:avLst/>
          </a:prstGeom>
          <a:noFill/>
          <a:ln>
            <a:noFill/>
          </a:ln>
        </p:spPr>
        <p:txBody>
          <a:bodyPr spcFirstLastPara="1" wrap="square" lIns="91425" tIns="45700" rIns="91425" bIns="45700" anchor="t" anchorCtr="0">
            <a:noAutofit/>
          </a:bodyPr>
          <a:lstStyle>
            <a:lvl1pPr marL="0" marR="0" lvl="0" indent="0" algn="l" rtl="0">
              <a:lnSpc>
                <a:spcPct val="90000"/>
              </a:lnSpc>
              <a:spcBef>
                <a:spcPts val="1000"/>
              </a:spcBef>
              <a:spcAft>
                <a:spcPts val="0"/>
              </a:spcAft>
              <a:buClr>
                <a:schemeClr val="lt1"/>
              </a:buClr>
              <a:buSzPts val="3800"/>
              <a:buFont typeface="Arial"/>
              <a:buNone/>
              <a:defRPr sz="38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9" name="Google Shape;38;p92"/>
          <p:cNvSpPr txBox="1">
            <a:spLocks noGrp="1"/>
          </p:cNvSpPr>
          <p:nvPr>
            <p:ph type="body" idx="3"/>
          </p:nvPr>
        </p:nvSpPr>
        <p:spPr>
          <a:xfrm>
            <a:off x="620884" y="4420203"/>
            <a:ext cx="10748963" cy="485338"/>
          </a:xfrm>
          <a:prstGeom prst="rect">
            <a:avLst/>
          </a:prstGeom>
          <a:noFill/>
          <a:ln>
            <a:noFill/>
          </a:ln>
        </p:spPr>
        <p:txBody>
          <a:bodyPr spcFirstLastPara="1" wrap="square" lIns="91425" tIns="45700" rIns="91425" bIns="45700" anchor="t" anchorCtr="0">
            <a:noAutofit/>
          </a:bodyPr>
          <a:lstStyle>
            <a:lvl1pPr marL="0" marR="0" lvl="0" indent="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0" name="Google Shape;40;p92"/>
          <p:cNvSpPr txBox="1">
            <a:spLocks noGrp="1"/>
          </p:cNvSpPr>
          <p:nvPr>
            <p:ph type="body" idx="4"/>
          </p:nvPr>
        </p:nvSpPr>
        <p:spPr>
          <a:xfrm>
            <a:off x="620884" y="3876733"/>
            <a:ext cx="10748963" cy="543470"/>
          </a:xfrm>
          <a:prstGeom prst="rect">
            <a:avLst/>
          </a:prstGeom>
          <a:noFill/>
          <a:ln>
            <a:noFill/>
          </a:ln>
        </p:spPr>
        <p:txBody>
          <a:bodyPr spcFirstLastPara="1" wrap="square" lIns="91425" tIns="45700" rIns="91425" bIns="45700" anchor="t" anchorCtr="0">
            <a:noAutofit/>
          </a:bodyPr>
          <a:lstStyle>
            <a:lvl1pPr marL="0" marR="0" lvl="0" indent="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Сравнение" userDrawn="1">
  <p:cSld name="1_Сравнение">
    <p:spTree>
      <p:nvGrpSpPr>
        <p:cNvPr id="1" name="Shape 47"/>
        <p:cNvGrpSpPr/>
        <p:nvPr/>
      </p:nvGrpSpPr>
      <p:grpSpPr>
        <a:xfrm>
          <a:off x="0" y="0"/>
          <a:ext cx="0" cy="0"/>
          <a:chOff x="0" y="0"/>
          <a:chExt cx="0" cy="0"/>
        </a:xfrm>
      </p:grpSpPr>
      <p:sp>
        <p:nvSpPr>
          <p:cNvPr id="56" name="Google Shape;56;p94"/>
          <p:cNvSpPr txBox="1"/>
          <p:nvPr/>
        </p:nvSpPr>
        <p:spPr>
          <a:xfrm>
            <a:off x="5333738" y="661234"/>
            <a:ext cx="6210678"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u-RU" sz="1600" b="1">
                <a:solidFill>
                  <a:schemeClr val="lt1"/>
                </a:solidFill>
                <a:latin typeface="Arial"/>
                <a:ea typeface="Arial"/>
                <a:cs typeface="Arial"/>
                <a:sym typeface="Arial"/>
              </a:rPr>
              <a:t>ЭЛЕКТРОННАЯ ТОРГОВАЯ ПЛОЩАДКА</a:t>
            </a:r>
            <a:endParaRPr/>
          </a:p>
        </p:txBody>
      </p:sp>
      <p:sp>
        <p:nvSpPr>
          <p:cNvPr id="12" name="Google Shape;451;p35"/>
          <p:cNvSpPr/>
          <p:nvPr userDrawn="1"/>
        </p:nvSpPr>
        <p:spPr>
          <a:xfrm>
            <a:off x="5852671" y="5513798"/>
            <a:ext cx="549028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600" dirty="0">
                <a:solidFill>
                  <a:schemeClr val="lt1"/>
                </a:solidFill>
                <a:latin typeface="Arial"/>
                <a:ea typeface="Arial"/>
                <a:cs typeface="Arial"/>
                <a:sym typeface="Arial"/>
              </a:rPr>
              <a:t>АО «ЭТС» 123112, Москва, ул. </a:t>
            </a:r>
            <a:r>
              <a:rPr lang="ru-RU" sz="1600" dirty="0" err="1">
                <a:solidFill>
                  <a:schemeClr val="lt1"/>
                </a:solidFill>
                <a:latin typeface="Arial"/>
                <a:ea typeface="Arial"/>
                <a:cs typeface="Arial"/>
                <a:sym typeface="Arial"/>
              </a:rPr>
              <a:t>Тестовская</a:t>
            </a:r>
            <a:r>
              <a:rPr lang="ru-RU" sz="1600" dirty="0">
                <a:solidFill>
                  <a:schemeClr val="lt1"/>
                </a:solidFill>
                <a:latin typeface="Arial"/>
                <a:ea typeface="Arial"/>
                <a:cs typeface="Arial"/>
                <a:sym typeface="Arial"/>
              </a:rPr>
              <a:t>, д. 10, «Москва Сити», Северная башня, 1 подъезд, 25 этаж</a:t>
            </a:r>
            <a:endParaRPr dirty="0"/>
          </a:p>
        </p:txBody>
      </p:sp>
      <p:sp>
        <p:nvSpPr>
          <p:cNvPr id="13" name="Google Shape;451;p35"/>
          <p:cNvSpPr/>
          <p:nvPr userDrawn="1"/>
        </p:nvSpPr>
        <p:spPr>
          <a:xfrm>
            <a:off x="636197" y="5498558"/>
            <a:ext cx="5490283" cy="584735"/>
          </a:xfrm>
          <a:prstGeom prst="rect">
            <a:avLst/>
          </a:prstGeom>
          <a:noFill/>
          <a:ln>
            <a:noFill/>
          </a:ln>
        </p:spPr>
        <p:txBody>
          <a:bodyPr spcFirstLastPara="1" wrap="square" lIns="91425" tIns="45700" rIns="91425" bIns="45700" anchor="t" anchorCtr="0">
            <a:spAutoFit/>
          </a:bodyPr>
          <a:lstStyle/>
          <a:p>
            <a:pPr lvl="0">
              <a:defRPr/>
            </a:pPr>
            <a:r>
              <a:rPr lang="ru-RU" sz="1600" dirty="0">
                <a:solidFill>
                  <a:schemeClr val="bg1"/>
                </a:solidFill>
              </a:rPr>
              <a:t>Единый номер для организаторов и участников</a:t>
            </a:r>
            <a:br>
              <a:rPr lang="ru-RU" sz="1600" dirty="0">
                <a:solidFill>
                  <a:schemeClr val="bg1"/>
                </a:solidFill>
              </a:rPr>
            </a:br>
            <a:r>
              <a:rPr lang="ru" sz="1600" dirty="0">
                <a:solidFill>
                  <a:schemeClr val="bg1"/>
                </a:solidFill>
              </a:rPr>
              <a:t>8 (495) 109-75-75</a:t>
            </a:r>
          </a:p>
        </p:txBody>
      </p:sp>
      <p:sp>
        <p:nvSpPr>
          <p:cNvPr id="14" name="Google Shape;36;p92"/>
          <p:cNvSpPr txBox="1">
            <a:spLocks noGrp="1"/>
          </p:cNvSpPr>
          <p:nvPr>
            <p:ph type="body" idx="1"/>
          </p:nvPr>
        </p:nvSpPr>
        <p:spPr>
          <a:xfrm>
            <a:off x="620884" y="1875211"/>
            <a:ext cx="10748963" cy="400050"/>
          </a:xfrm>
          <a:prstGeom prst="rect">
            <a:avLst/>
          </a:prstGeom>
          <a:noFill/>
          <a:ln>
            <a:noFill/>
          </a:ln>
        </p:spPr>
        <p:txBody>
          <a:bodyPr spcFirstLastPara="1" wrap="square" lIns="91425" tIns="45700" rIns="91425" bIns="45700" anchor="t" anchorCtr="0">
            <a:noAutofit/>
          </a:bodyPr>
          <a:lstStyle>
            <a:lvl1pPr marL="0" marR="0" lvl="0" indent="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5" name="Google Shape;37;p92"/>
          <p:cNvSpPr txBox="1">
            <a:spLocks noGrp="1"/>
          </p:cNvSpPr>
          <p:nvPr>
            <p:ph type="body" idx="2"/>
          </p:nvPr>
        </p:nvSpPr>
        <p:spPr>
          <a:xfrm>
            <a:off x="620884" y="2429019"/>
            <a:ext cx="10748963" cy="655190"/>
          </a:xfrm>
          <a:prstGeom prst="rect">
            <a:avLst/>
          </a:prstGeom>
          <a:noFill/>
          <a:ln>
            <a:noFill/>
          </a:ln>
        </p:spPr>
        <p:txBody>
          <a:bodyPr spcFirstLastPara="1" wrap="square" lIns="91425" tIns="45700" rIns="91425" bIns="45700" anchor="t" anchorCtr="0">
            <a:noAutofit/>
          </a:bodyPr>
          <a:lstStyle>
            <a:lvl1pPr marL="0" marR="0" lvl="0" indent="0" algn="l" rtl="0">
              <a:lnSpc>
                <a:spcPct val="90000"/>
              </a:lnSpc>
              <a:spcBef>
                <a:spcPts val="1000"/>
              </a:spcBef>
              <a:spcAft>
                <a:spcPts val="0"/>
              </a:spcAft>
              <a:buClr>
                <a:schemeClr val="lt1"/>
              </a:buClr>
              <a:buSzPts val="3800"/>
              <a:buFont typeface="Arial"/>
              <a:buNone/>
              <a:defRPr sz="38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6" name="Google Shape;38;p92"/>
          <p:cNvSpPr txBox="1">
            <a:spLocks noGrp="1"/>
          </p:cNvSpPr>
          <p:nvPr>
            <p:ph type="body" idx="3"/>
          </p:nvPr>
        </p:nvSpPr>
        <p:spPr>
          <a:xfrm>
            <a:off x="620884" y="4420203"/>
            <a:ext cx="10748963" cy="485338"/>
          </a:xfrm>
          <a:prstGeom prst="rect">
            <a:avLst/>
          </a:prstGeom>
          <a:noFill/>
          <a:ln>
            <a:noFill/>
          </a:ln>
        </p:spPr>
        <p:txBody>
          <a:bodyPr spcFirstLastPara="1" wrap="square" lIns="91425" tIns="45700" rIns="91425" bIns="45700" anchor="t" anchorCtr="0">
            <a:noAutofit/>
          </a:bodyPr>
          <a:lstStyle>
            <a:lvl1pPr marL="0" marR="0" lvl="0" indent="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7" name="Google Shape;40;p92"/>
          <p:cNvSpPr txBox="1">
            <a:spLocks noGrp="1"/>
          </p:cNvSpPr>
          <p:nvPr>
            <p:ph type="body" idx="4"/>
          </p:nvPr>
        </p:nvSpPr>
        <p:spPr>
          <a:xfrm>
            <a:off x="620884" y="3876733"/>
            <a:ext cx="10748963" cy="543470"/>
          </a:xfrm>
          <a:prstGeom prst="rect">
            <a:avLst/>
          </a:prstGeom>
          <a:noFill/>
          <a:ln>
            <a:noFill/>
          </a:ln>
        </p:spPr>
        <p:txBody>
          <a:bodyPr spcFirstLastPara="1" wrap="square" lIns="91425" tIns="45700" rIns="91425" bIns="45700" anchor="t" anchorCtr="0">
            <a:noAutofit/>
          </a:bodyPr>
          <a:lstStyle>
            <a:lvl1pPr marL="0" marR="0" lvl="0" indent="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fabrikant 2023">
  <p:cSld name="fabrikant 2023">
    <p:spTree>
      <p:nvGrpSpPr>
        <p:cNvPr id="1" name="Shape 226"/>
        <p:cNvGrpSpPr/>
        <p:nvPr/>
      </p:nvGrpSpPr>
      <p:grpSpPr>
        <a:xfrm>
          <a:off x="0" y="0"/>
          <a:ext cx="0" cy="0"/>
          <a:chOff x="0" y="0"/>
          <a:chExt cx="0" cy="0"/>
        </a:xfrm>
      </p:grpSpPr>
      <p:sp>
        <p:nvSpPr>
          <p:cNvPr id="227" name="Google Shape;227;p85"/>
          <p:cNvSpPr/>
          <p:nvPr/>
        </p:nvSpPr>
        <p:spPr>
          <a:xfrm>
            <a:off x="728547" y="1058285"/>
            <a:ext cx="10866553" cy="376694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8" name="Google Shape;228;p85"/>
          <p:cNvSpPr/>
          <p:nvPr/>
        </p:nvSpPr>
        <p:spPr>
          <a:xfrm>
            <a:off x="719022" y="4998653"/>
            <a:ext cx="10866553" cy="1402147"/>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29" name="Google Shape;229;p85"/>
          <p:cNvSpPr txBox="1">
            <a:spLocks noGrp="1"/>
          </p:cNvSpPr>
          <p:nvPr>
            <p:ph type="body" idx="1"/>
          </p:nvPr>
        </p:nvSpPr>
        <p:spPr>
          <a:xfrm>
            <a:off x="985576" y="1278246"/>
            <a:ext cx="10352494" cy="328359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30" name="Google Shape;230;p85"/>
          <p:cNvSpPr txBox="1">
            <a:spLocks noGrp="1"/>
          </p:cNvSpPr>
          <p:nvPr>
            <p:ph type="body" idx="2"/>
          </p:nvPr>
        </p:nvSpPr>
        <p:spPr>
          <a:xfrm>
            <a:off x="976051" y="5191760"/>
            <a:ext cx="10352494" cy="100584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726263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Титульный слайд">
  <p:cSld name="1_Титульный слайд">
    <p:spTree>
      <p:nvGrpSpPr>
        <p:cNvPr id="1" name="Shape 2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51EC4932-3026-4332-AC35-BF2EC8A94F89}"/>
              </a:ext>
            </a:extLst>
          </p:cNvPr>
          <p:cNvSpPr>
            <a:spLocks noGrp="1"/>
          </p:cNvSpPr>
          <p:nvPr>
            <p:ph type="dt" sz="half" idx="10"/>
          </p:nvPr>
        </p:nvSpPr>
        <p:spPr>
          <a:xfrm>
            <a:off x="838200" y="6356350"/>
            <a:ext cx="2743200" cy="365125"/>
          </a:xfrm>
          <a:prstGeom prst="rect">
            <a:avLst/>
          </a:prstGeom>
        </p:spPr>
        <p:txBody>
          <a:bodyPr/>
          <a:lstStyle/>
          <a:p>
            <a:fld id="{2507F17A-C628-411B-9D72-A2D7A1B20479}" type="datetimeFigureOut">
              <a:rPr lang="ru-RU" smtClean="0"/>
              <a:t>19.02.2026</a:t>
            </a:fld>
            <a:endParaRPr lang="ru-RU"/>
          </a:p>
        </p:txBody>
      </p:sp>
      <p:sp>
        <p:nvSpPr>
          <p:cNvPr id="3" name="Нижний колонтитул 2">
            <a:extLst>
              <a:ext uri="{FF2B5EF4-FFF2-40B4-BE49-F238E27FC236}">
                <a16:creationId xmlns:a16="http://schemas.microsoft.com/office/drawing/2014/main" xmlns="" id="{9241B282-DFA7-400E-ABD2-1D7E193CCA07}"/>
              </a:ext>
            </a:extLst>
          </p:cNvPr>
          <p:cNvSpPr>
            <a:spLocks noGrp="1"/>
          </p:cNvSpPr>
          <p:nvPr>
            <p:ph type="ftr" sz="quarter" idx="11"/>
          </p:nvPr>
        </p:nvSpPr>
        <p:spPr>
          <a:xfrm>
            <a:off x="4038600" y="6356350"/>
            <a:ext cx="4114800" cy="365125"/>
          </a:xfrm>
          <a:prstGeom prst="rect">
            <a:avLst/>
          </a:prstGeom>
        </p:spPr>
        <p:txBody>
          <a:bodyPr/>
          <a:lstStyle/>
          <a:p>
            <a:endParaRPr lang="ru-RU"/>
          </a:p>
        </p:txBody>
      </p:sp>
      <p:sp>
        <p:nvSpPr>
          <p:cNvPr id="4" name="Номер слайда 3">
            <a:extLst>
              <a:ext uri="{FF2B5EF4-FFF2-40B4-BE49-F238E27FC236}">
                <a16:creationId xmlns:a16="http://schemas.microsoft.com/office/drawing/2014/main" xmlns="" id="{628A36E8-920F-4192-B2DA-DD0049AD2B51}"/>
              </a:ext>
            </a:extLst>
          </p:cNvPr>
          <p:cNvSpPr>
            <a:spLocks noGrp="1"/>
          </p:cNvSpPr>
          <p:nvPr>
            <p:ph type="sldNum" sz="quarter" idx="12"/>
          </p:nvPr>
        </p:nvSpPr>
        <p:spPr>
          <a:xfrm>
            <a:off x="8610600" y="6356350"/>
            <a:ext cx="2743200" cy="365125"/>
          </a:xfrm>
          <a:prstGeom prst="rect">
            <a:avLst/>
          </a:prstGeom>
        </p:spPr>
        <p:txBody>
          <a:bodyPr/>
          <a:lstStyle/>
          <a:p>
            <a:fld id="{6C41D5F7-5B61-48C3-862E-12AEBFB6D773}" type="slidenum">
              <a:rPr lang="ru-RU" smtClean="0"/>
              <a:t>‹#›</a:t>
            </a:fld>
            <a:endParaRPr lang="ru-RU"/>
          </a:p>
        </p:txBody>
      </p:sp>
    </p:spTree>
    <p:extLst>
      <p:ext uri="{BB962C8B-B14F-4D97-AF65-F5344CB8AC3E}">
        <p14:creationId xmlns:p14="http://schemas.microsoft.com/office/powerpoint/2010/main" val="27208630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abrikant 2023">
  <p:cSld name="fabrikant 2023">
    <p:spTree>
      <p:nvGrpSpPr>
        <p:cNvPr id="1" name="Shape 226"/>
        <p:cNvGrpSpPr/>
        <p:nvPr/>
      </p:nvGrpSpPr>
      <p:grpSpPr>
        <a:xfrm>
          <a:off x="0" y="0"/>
          <a:ext cx="0" cy="0"/>
          <a:chOff x="0" y="0"/>
          <a:chExt cx="0" cy="0"/>
        </a:xfrm>
      </p:grpSpPr>
      <p:sp>
        <p:nvSpPr>
          <p:cNvPr id="227" name="Google Shape;227;p85"/>
          <p:cNvSpPr/>
          <p:nvPr/>
        </p:nvSpPr>
        <p:spPr>
          <a:xfrm>
            <a:off x="728547" y="1058285"/>
            <a:ext cx="10866553" cy="376694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8" name="Google Shape;228;p85"/>
          <p:cNvSpPr/>
          <p:nvPr/>
        </p:nvSpPr>
        <p:spPr>
          <a:xfrm>
            <a:off x="719022" y="4998653"/>
            <a:ext cx="10866553" cy="1402147"/>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29" name="Google Shape;229;p85"/>
          <p:cNvSpPr txBox="1">
            <a:spLocks noGrp="1"/>
          </p:cNvSpPr>
          <p:nvPr>
            <p:ph type="body" idx="1"/>
          </p:nvPr>
        </p:nvSpPr>
        <p:spPr>
          <a:xfrm>
            <a:off x="985576" y="1278246"/>
            <a:ext cx="10352494" cy="328359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30" name="Google Shape;230;p85"/>
          <p:cNvSpPr txBox="1">
            <a:spLocks noGrp="1"/>
          </p:cNvSpPr>
          <p:nvPr>
            <p:ph type="body" idx="2"/>
          </p:nvPr>
        </p:nvSpPr>
        <p:spPr>
          <a:xfrm>
            <a:off x="976051" y="5191760"/>
            <a:ext cx="10352494" cy="100584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11286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Заголовок и объект">
  <p:cSld name="Заголовок и объект">
    <p:spTree>
      <p:nvGrpSpPr>
        <p:cNvPr id="1" name="Shape 16"/>
        <p:cNvGrpSpPr/>
        <p:nvPr/>
      </p:nvGrpSpPr>
      <p:grpSpPr>
        <a:xfrm>
          <a:off x="0" y="0"/>
          <a:ext cx="0" cy="0"/>
          <a:chOff x="0" y="0"/>
          <a:chExt cx="0" cy="0"/>
        </a:xfrm>
      </p:grpSpPr>
      <p:pic>
        <p:nvPicPr>
          <p:cNvPr id="17" name="Google Shape;17;p54"/>
          <p:cNvPicPr preferRelativeResize="0"/>
          <p:nvPr/>
        </p:nvPicPr>
        <p:blipFill rotWithShape="1">
          <a:blip r:embed="rId2">
            <a:alphaModFix/>
          </a:blip>
          <a:srcRect r="10176" b="11351"/>
          <a:stretch/>
        </p:blipFill>
        <p:spPr>
          <a:xfrm>
            <a:off x="5913425" y="2211854"/>
            <a:ext cx="6278576" cy="4646146"/>
          </a:xfrm>
          <a:prstGeom prst="rect">
            <a:avLst/>
          </a:prstGeom>
          <a:noFill/>
          <a:ln>
            <a:noFill/>
          </a:ln>
        </p:spPr>
      </p:pic>
      <p:sp>
        <p:nvSpPr>
          <p:cNvPr id="18" name="Google Shape;18;p54"/>
          <p:cNvSpPr txBox="1">
            <a:spLocks noGrp="1"/>
          </p:cNvSpPr>
          <p:nvPr>
            <p:ph type="ctrTitle"/>
          </p:nvPr>
        </p:nvSpPr>
        <p:spPr>
          <a:xfrm>
            <a:off x="628964" y="1579880"/>
            <a:ext cx="7346636" cy="369824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54"/>
          <p:cNvSpPr txBox="1"/>
          <p:nvPr/>
        </p:nvSpPr>
        <p:spPr>
          <a:xfrm>
            <a:off x="5333738" y="661234"/>
            <a:ext cx="6210678"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u-RU" sz="1600" b="1" i="0" u="none" strike="noStrike" cap="none">
                <a:solidFill>
                  <a:schemeClr val="lt1"/>
                </a:solidFill>
                <a:latin typeface="Arial"/>
                <a:ea typeface="Arial"/>
                <a:cs typeface="Arial"/>
                <a:sym typeface="Arial"/>
              </a:rPr>
              <a:t>ЭЛЕКТРОННАЯ ТОРГОВАЯ ПЛОЩАДКА</a:t>
            </a:r>
            <a:endParaRPr/>
          </a:p>
        </p:txBody>
      </p:sp>
    </p:spTree>
    <p:extLst>
      <p:ext uri="{BB962C8B-B14F-4D97-AF65-F5344CB8AC3E}">
        <p14:creationId xmlns:p14="http://schemas.microsoft.com/office/powerpoint/2010/main" val="1598505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Только заголовок" userDrawn="1">
  <p:cSld name="Только заголовок">
    <p:spTree>
      <p:nvGrpSpPr>
        <p:cNvPr id="1" name="Shape 41"/>
        <p:cNvGrpSpPr/>
        <p:nvPr/>
      </p:nvGrpSpPr>
      <p:grpSpPr>
        <a:xfrm>
          <a:off x="0" y="0"/>
          <a:ext cx="0" cy="0"/>
          <a:chOff x="0" y="0"/>
          <a:chExt cx="0" cy="0"/>
        </a:xfrm>
      </p:grpSpPr>
      <p:sp>
        <p:nvSpPr>
          <p:cNvPr id="46" name="Google Shape;46;p93"/>
          <p:cNvSpPr txBox="1"/>
          <p:nvPr/>
        </p:nvSpPr>
        <p:spPr>
          <a:xfrm>
            <a:off x="5333738" y="661234"/>
            <a:ext cx="6210678"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u-RU" sz="1600" b="1">
                <a:solidFill>
                  <a:schemeClr val="lt1"/>
                </a:solidFill>
                <a:latin typeface="Arial"/>
                <a:ea typeface="Arial"/>
                <a:cs typeface="Arial"/>
                <a:sym typeface="Arial"/>
              </a:rPr>
              <a:t>ЭЛЕКТРОННАЯ ТОРГОВАЯ ПЛОЩАДКА</a:t>
            </a:r>
            <a:endParaRPr/>
          </a:p>
        </p:txBody>
      </p:sp>
      <p:sp>
        <p:nvSpPr>
          <p:cNvPr id="7" name="Google Shape;36;p92"/>
          <p:cNvSpPr txBox="1">
            <a:spLocks noGrp="1"/>
          </p:cNvSpPr>
          <p:nvPr>
            <p:ph type="body" idx="1"/>
          </p:nvPr>
        </p:nvSpPr>
        <p:spPr>
          <a:xfrm>
            <a:off x="620884" y="1875211"/>
            <a:ext cx="10748963" cy="400050"/>
          </a:xfrm>
          <a:prstGeom prst="rect">
            <a:avLst/>
          </a:prstGeom>
          <a:noFill/>
          <a:ln>
            <a:noFill/>
          </a:ln>
        </p:spPr>
        <p:txBody>
          <a:bodyPr spcFirstLastPara="1" wrap="square" lIns="91425" tIns="45700" rIns="91425" bIns="45700" anchor="t" anchorCtr="0">
            <a:noAutofit/>
          </a:bodyPr>
          <a:lstStyle>
            <a:lvl1pPr marL="0" marR="0" lvl="0" indent="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8" name="Google Shape;37;p92"/>
          <p:cNvSpPr txBox="1">
            <a:spLocks noGrp="1"/>
          </p:cNvSpPr>
          <p:nvPr>
            <p:ph type="body" idx="2"/>
          </p:nvPr>
        </p:nvSpPr>
        <p:spPr>
          <a:xfrm>
            <a:off x="620884" y="2429019"/>
            <a:ext cx="10748963" cy="655190"/>
          </a:xfrm>
          <a:prstGeom prst="rect">
            <a:avLst/>
          </a:prstGeom>
          <a:noFill/>
          <a:ln>
            <a:noFill/>
          </a:ln>
        </p:spPr>
        <p:txBody>
          <a:bodyPr spcFirstLastPara="1" wrap="square" lIns="91425" tIns="45700" rIns="91425" bIns="45700" anchor="t" anchorCtr="0">
            <a:noAutofit/>
          </a:bodyPr>
          <a:lstStyle>
            <a:lvl1pPr marL="0" marR="0" lvl="0" indent="0" algn="l" rtl="0">
              <a:lnSpc>
                <a:spcPct val="90000"/>
              </a:lnSpc>
              <a:spcBef>
                <a:spcPts val="1000"/>
              </a:spcBef>
              <a:spcAft>
                <a:spcPts val="0"/>
              </a:spcAft>
              <a:buClr>
                <a:schemeClr val="lt1"/>
              </a:buClr>
              <a:buSzPts val="3800"/>
              <a:buFont typeface="Arial"/>
              <a:buNone/>
              <a:defRPr sz="38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9" name="Google Shape;38;p92"/>
          <p:cNvSpPr txBox="1">
            <a:spLocks noGrp="1"/>
          </p:cNvSpPr>
          <p:nvPr>
            <p:ph type="body" idx="3"/>
          </p:nvPr>
        </p:nvSpPr>
        <p:spPr>
          <a:xfrm>
            <a:off x="620884" y="4420203"/>
            <a:ext cx="10748963" cy="485338"/>
          </a:xfrm>
          <a:prstGeom prst="rect">
            <a:avLst/>
          </a:prstGeom>
          <a:noFill/>
          <a:ln>
            <a:noFill/>
          </a:ln>
        </p:spPr>
        <p:txBody>
          <a:bodyPr spcFirstLastPara="1" wrap="square" lIns="91425" tIns="45700" rIns="91425" bIns="45700" anchor="t" anchorCtr="0">
            <a:noAutofit/>
          </a:bodyPr>
          <a:lstStyle>
            <a:lvl1pPr marL="0" marR="0" lvl="0" indent="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0" name="Google Shape;40;p92"/>
          <p:cNvSpPr txBox="1">
            <a:spLocks noGrp="1"/>
          </p:cNvSpPr>
          <p:nvPr>
            <p:ph type="body" idx="4"/>
          </p:nvPr>
        </p:nvSpPr>
        <p:spPr>
          <a:xfrm>
            <a:off x="620884" y="3876733"/>
            <a:ext cx="10748963" cy="543470"/>
          </a:xfrm>
          <a:prstGeom prst="rect">
            <a:avLst/>
          </a:prstGeom>
          <a:noFill/>
          <a:ln>
            <a:noFill/>
          </a:ln>
        </p:spPr>
        <p:txBody>
          <a:bodyPr spcFirstLastPara="1" wrap="square" lIns="91425" tIns="45700" rIns="91425" bIns="45700" anchor="t" anchorCtr="0">
            <a:noAutofit/>
          </a:bodyPr>
          <a:lstStyle>
            <a:lvl1pPr marL="0" marR="0" lvl="0" indent="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37690828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pic>
        <p:nvPicPr>
          <p:cNvPr id="10" name="Google Shape;10;p49"/>
          <p:cNvPicPr preferRelativeResize="0"/>
          <p:nvPr/>
        </p:nvPicPr>
        <p:blipFill rotWithShape="1">
          <a:blip r:embed="rId6">
            <a:alphaModFix/>
          </a:blip>
          <a:srcRect/>
          <a:stretch/>
        </p:blipFill>
        <p:spPr>
          <a:xfrm>
            <a:off x="728547" y="645121"/>
            <a:ext cx="2544024" cy="32700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6" r:id="rId2"/>
    <p:sldLayoutId id="2147483657" r:id="rId3"/>
    <p:sldLayoutId id="2147483699"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
        <p:cNvGrpSpPr/>
        <p:nvPr/>
      </p:nvGrpSpPr>
      <p:grpSpPr>
        <a:xfrm>
          <a:off x="0" y="0"/>
          <a:ext cx="0" cy="0"/>
          <a:chOff x="0" y="0"/>
          <a:chExt cx="0" cy="0"/>
        </a:xfrm>
      </p:grpSpPr>
      <p:pic>
        <p:nvPicPr>
          <p:cNvPr id="59" name="Google Shape;59;p51"/>
          <p:cNvPicPr preferRelativeResize="0"/>
          <p:nvPr/>
        </p:nvPicPr>
        <p:blipFill rotWithShape="1">
          <a:blip r:embed="rId7">
            <a:alphaModFix/>
          </a:blip>
          <a:srcRect/>
          <a:stretch/>
        </p:blipFill>
        <p:spPr>
          <a:xfrm>
            <a:off x="728547" y="409861"/>
            <a:ext cx="1822136" cy="2343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8" r:id="rId1"/>
    <p:sldLayoutId id="2147483695" r:id="rId2"/>
    <p:sldLayoutId id="2147483697" r:id="rId3"/>
    <p:sldLayoutId id="2147483698" r:id="rId4"/>
    <p:sldLayoutId id="2147483701"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5.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7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2.jpeg"/><Relationship Id="rId1" Type="http://schemas.openxmlformats.org/officeDocument/2006/relationships/slideLayout" Target="../slideLayouts/slideLayout5.xml"/><Relationship Id="rId4" Type="http://schemas.openxmlformats.org/officeDocument/2006/relationships/image" Target="../media/image39.jpeg"/></Relationships>
</file>

<file path=ppt/slides/_rels/slide75.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jpeg"/><Relationship Id="rId2" Type="http://schemas.openxmlformats.org/officeDocument/2006/relationships/image" Target="../media/image32.jpeg"/><Relationship Id="rId1" Type="http://schemas.openxmlformats.org/officeDocument/2006/relationships/slideLayout" Target="../slideLayouts/slideLayout5.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s>
</file>

<file path=ppt/slides/_rels/slide7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2.jpeg"/><Relationship Id="rId1" Type="http://schemas.openxmlformats.org/officeDocument/2006/relationships/slideLayout" Target="../slideLayouts/slideLayout5.xml"/><Relationship Id="rId5" Type="http://schemas.openxmlformats.org/officeDocument/2006/relationships/image" Target="../media/image52.jpeg"/><Relationship Id="rId4" Type="http://schemas.openxmlformats.org/officeDocument/2006/relationships/image" Target="../media/image51.jpeg"/></Relationships>
</file>

<file path=ppt/slides/_rels/slide7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2.jpeg"/><Relationship Id="rId1" Type="http://schemas.openxmlformats.org/officeDocument/2006/relationships/slideLayout" Target="../slideLayouts/slideLayout5.xml"/><Relationship Id="rId5" Type="http://schemas.openxmlformats.org/officeDocument/2006/relationships/image" Target="../media/image54.jpeg"/><Relationship Id="rId4" Type="http://schemas.openxmlformats.org/officeDocument/2006/relationships/image" Target="../media/image53.jpeg"/></Relationships>
</file>

<file path=ppt/slides/_rels/slide7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2.jpeg"/><Relationship Id="rId1" Type="http://schemas.openxmlformats.org/officeDocument/2006/relationships/slideLayout" Target="../slideLayouts/slideLayout5.xml"/><Relationship Id="rId5" Type="http://schemas.openxmlformats.org/officeDocument/2006/relationships/image" Target="../media/image56.jpeg"/><Relationship Id="rId4" Type="http://schemas.openxmlformats.org/officeDocument/2006/relationships/image" Target="../media/image5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2.jpeg"/><Relationship Id="rId1" Type="http://schemas.openxmlformats.org/officeDocument/2006/relationships/slideLayout" Target="../slideLayouts/slideLayout5.xml"/><Relationship Id="rId4" Type="http://schemas.openxmlformats.org/officeDocument/2006/relationships/image" Target="../media/image57.jpeg"/></Relationships>
</file>

<file path=ppt/slides/_rels/slide8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2.jpeg"/><Relationship Id="rId1" Type="http://schemas.openxmlformats.org/officeDocument/2006/relationships/slideLayout" Target="../slideLayouts/slideLayout5.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8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2.jpeg"/><Relationship Id="rId1" Type="http://schemas.openxmlformats.org/officeDocument/2006/relationships/slideLayout" Target="../slideLayouts/slideLayout5.xml"/><Relationship Id="rId5" Type="http://schemas.openxmlformats.org/officeDocument/2006/relationships/image" Target="../media/image60.jpeg"/><Relationship Id="rId4" Type="http://schemas.openxmlformats.org/officeDocument/2006/relationships/image" Target="../media/image57.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6.xml"/><Relationship Id="rId4" Type="http://schemas.openxmlformats.org/officeDocument/2006/relationships/image" Target="../media/image63.jpeg"/></Relationships>
</file>

<file path=ppt/slides/_rels/slide8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2.jpeg"/><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9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2.jpeg"/><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
          <p:cNvSpPr txBox="1">
            <a:spLocks noGrp="1"/>
          </p:cNvSpPr>
          <p:nvPr>
            <p:ph type="ctrTitle"/>
          </p:nvPr>
        </p:nvSpPr>
        <p:spPr>
          <a:xfrm>
            <a:off x="231502" y="1467677"/>
            <a:ext cx="8794356" cy="3698240"/>
          </a:xfrm>
          <a:prstGeom prst="rect">
            <a:avLst/>
          </a:prstGeom>
          <a:noFill/>
          <a:ln>
            <a:noFill/>
          </a:ln>
        </p:spPr>
        <p:txBody>
          <a:bodyPr spcFirstLastPara="1" wrap="square" lIns="91425" tIns="45700" rIns="91425" bIns="45700" anchor="ctr" anchorCtr="0">
            <a:noAutofit/>
          </a:bodyPr>
          <a:lstStyle/>
          <a:p>
            <a:pPr lvl="0">
              <a:defRPr/>
            </a:pPr>
            <a:r>
              <a:rPr lang="ru-RU" sz="3200" b="0" dirty="0" smtClean="0"/>
              <a:t>Особенности формирования НМЦК.</a:t>
            </a:r>
            <a:br>
              <a:rPr lang="ru-RU" sz="3200" b="0" dirty="0" smtClean="0"/>
            </a:br>
            <a:endParaRPr lang="ru-RU"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4285" y="888187"/>
            <a:ext cx="11879359" cy="954107"/>
          </a:xfrm>
          <a:prstGeom prst="rect">
            <a:avLst/>
          </a:prstGeom>
        </p:spPr>
        <p:txBody>
          <a:bodyPr wrap="square">
            <a:spAutoFit/>
          </a:bodyPr>
          <a:lstStyle/>
          <a:p>
            <a:r>
              <a:rPr lang="ru-RU" dirty="0">
                <a:latin typeface="Segoe UI" panose="020B0502040204020203" pitchFamily="34" charset="0"/>
              </a:rPr>
              <a:t>Постановление Правительства РФ от 22.08.2024 N 1130 "О федеральном органе исполнительной власти, уполномоченном на установление порядка определения начальной (максимальной) цены контракта, цены контракта, заключаемого с единственным поставщиком (подрядчиком, исполнителем), и начальной цены единицы товара, работы, услуги при осуществлении закупок товаров, работ и услуг </a:t>
            </a:r>
            <a:r>
              <a:rPr lang="ru-RU" b="1" dirty="0">
                <a:latin typeface="Segoe UI" panose="020B0502040204020203" pitchFamily="34" charset="0"/>
              </a:rPr>
              <a:t>в сфере транспортного машиностроения</a:t>
            </a:r>
            <a:r>
              <a:rPr lang="ru-RU" dirty="0">
                <a:latin typeface="Segoe UI" panose="020B0502040204020203" pitchFamily="34" charset="0"/>
              </a:rPr>
              <a:t>"</a:t>
            </a:r>
            <a:endParaRPr lang="ru-RU" dirty="0"/>
          </a:p>
        </p:txBody>
      </p:sp>
      <p:sp>
        <p:nvSpPr>
          <p:cNvPr id="3" name="Прямоугольник 2"/>
          <p:cNvSpPr/>
          <p:nvPr/>
        </p:nvSpPr>
        <p:spPr>
          <a:xfrm>
            <a:off x="84285" y="1882335"/>
            <a:ext cx="11749992" cy="954107"/>
          </a:xfrm>
          <a:prstGeom prst="rect">
            <a:avLst/>
          </a:prstGeom>
        </p:spPr>
        <p:txBody>
          <a:bodyPr wrap="square">
            <a:spAutoFit/>
          </a:bodyPr>
          <a:lstStyle/>
          <a:p>
            <a:r>
              <a:rPr lang="ru-RU" dirty="0">
                <a:latin typeface="Segoe UI" panose="020B0502040204020203" pitchFamily="34" charset="0"/>
              </a:rPr>
              <a:t>Постановление Правительства РФ от 23.01.2021 N 34 "О федеральном органе исполнительной власти, уполномоченном на установление порядка определения начальной (максимальной) цены контракта, цены контракта, заключаемого с единственным поставщиком (подрядчиком, исполнителем), и начальной цены единицы товара, работы, услуги при осуществлении закупок </a:t>
            </a:r>
            <a:r>
              <a:rPr lang="ru-RU" b="1" dirty="0">
                <a:latin typeface="Segoe UI" panose="020B0502040204020203" pitchFamily="34" charset="0"/>
              </a:rPr>
              <a:t>продукции судостроительной промышленности</a:t>
            </a:r>
            <a:r>
              <a:rPr lang="ru-RU" dirty="0">
                <a:latin typeface="Segoe UI" panose="020B0502040204020203" pitchFamily="34" charset="0"/>
              </a:rPr>
              <a:t>"</a:t>
            </a:r>
            <a:endParaRPr lang="ru-RU" dirty="0"/>
          </a:p>
        </p:txBody>
      </p:sp>
      <p:sp>
        <p:nvSpPr>
          <p:cNvPr id="4" name="Прямоугольник 3"/>
          <p:cNvSpPr/>
          <p:nvPr/>
        </p:nvSpPr>
        <p:spPr>
          <a:xfrm>
            <a:off x="84285" y="2876483"/>
            <a:ext cx="11841138" cy="738664"/>
          </a:xfrm>
          <a:prstGeom prst="rect">
            <a:avLst/>
          </a:prstGeom>
        </p:spPr>
        <p:txBody>
          <a:bodyPr wrap="square">
            <a:spAutoFit/>
          </a:bodyPr>
          <a:lstStyle/>
          <a:p>
            <a:r>
              <a:rPr lang="ru-RU" dirty="0">
                <a:latin typeface="Segoe UI" panose="020B0502040204020203" pitchFamily="34" charset="0"/>
              </a:rPr>
              <a:t>Постановление Правительства РФ от 08.05.2020 N 645 "О федеральном органе исполнительной власти, уполномоченном на установление порядка определения начальной (максимальной) цены контракта, цены контракта, заключаемого с единственным поставщиком (подрядчиком, исполнителем), начальной цены единицы товара, работы, услуги при осуществлении закупок</a:t>
            </a:r>
            <a:r>
              <a:rPr lang="ru-RU" b="1" dirty="0">
                <a:latin typeface="Segoe UI" panose="020B0502040204020203" pitchFamily="34" charset="0"/>
              </a:rPr>
              <a:t> охранных услуг</a:t>
            </a:r>
            <a:r>
              <a:rPr lang="ru-RU" dirty="0">
                <a:latin typeface="Segoe UI" panose="020B0502040204020203" pitchFamily="34" charset="0"/>
              </a:rPr>
              <a:t>"</a:t>
            </a:r>
            <a:endParaRPr lang="ru-RU" dirty="0"/>
          </a:p>
        </p:txBody>
      </p:sp>
      <p:sp>
        <p:nvSpPr>
          <p:cNvPr id="5" name="Прямоугольник 4"/>
          <p:cNvSpPr/>
          <p:nvPr/>
        </p:nvSpPr>
        <p:spPr>
          <a:xfrm>
            <a:off x="84284" y="3655188"/>
            <a:ext cx="11623563" cy="954107"/>
          </a:xfrm>
          <a:prstGeom prst="rect">
            <a:avLst/>
          </a:prstGeom>
        </p:spPr>
        <p:txBody>
          <a:bodyPr wrap="square">
            <a:spAutoFit/>
          </a:bodyPr>
          <a:lstStyle/>
          <a:p>
            <a:r>
              <a:rPr lang="ru-RU" dirty="0">
                <a:latin typeface="Segoe UI" panose="020B0502040204020203" pitchFamily="34" charset="0"/>
              </a:rPr>
              <a:t>Постановление Правительства РФ от 08.09.2018 N </a:t>
            </a:r>
            <a:r>
              <a:rPr lang="ru-RU" dirty="0" smtClean="0">
                <a:latin typeface="Segoe UI" panose="020B0502040204020203" pitchFamily="34" charset="0"/>
              </a:rPr>
              <a:t>1074 </a:t>
            </a:r>
            <a:r>
              <a:rPr lang="ru-RU" dirty="0">
                <a:latin typeface="Segoe UI" panose="020B0502040204020203" pitchFamily="34" charset="0"/>
              </a:rPr>
              <a:t>"О федеральном органе исполнительной власти, уполномоченном на установление порядка определения начальной (максимальной) цены контракта, цены контракта, заключаемого с единственным поставщиком (подрядчиком, исполнителем), начальной цены единицы товара, работы, услуги при осуществлении закупок </a:t>
            </a:r>
            <a:r>
              <a:rPr lang="ru-RU" b="1" dirty="0">
                <a:latin typeface="Segoe UI" panose="020B0502040204020203" pitchFamily="34" charset="0"/>
              </a:rPr>
              <a:t>топлива моторного, включая автомобильный и авиационный бензин</a:t>
            </a:r>
            <a:r>
              <a:rPr lang="ru-RU" dirty="0">
                <a:latin typeface="Segoe UI" panose="020B0502040204020203" pitchFamily="34" charset="0"/>
              </a:rPr>
              <a:t>"</a:t>
            </a:r>
            <a:endParaRPr lang="ru-RU" dirty="0"/>
          </a:p>
        </p:txBody>
      </p:sp>
      <p:sp>
        <p:nvSpPr>
          <p:cNvPr id="6" name="Прямоугольник 5"/>
          <p:cNvSpPr/>
          <p:nvPr/>
        </p:nvSpPr>
        <p:spPr>
          <a:xfrm>
            <a:off x="84283" y="4649336"/>
            <a:ext cx="11623563" cy="954107"/>
          </a:xfrm>
          <a:prstGeom prst="rect">
            <a:avLst/>
          </a:prstGeom>
        </p:spPr>
        <p:txBody>
          <a:bodyPr wrap="square">
            <a:spAutoFit/>
          </a:bodyPr>
          <a:lstStyle/>
          <a:p>
            <a:r>
              <a:rPr lang="ru-RU" dirty="0">
                <a:latin typeface="Segoe UI" panose="020B0502040204020203" pitchFamily="34" charset="0"/>
              </a:rPr>
              <a:t>Постановление Правительства РФ от 08.02.2017 N 149 </a:t>
            </a:r>
            <a:r>
              <a:rPr lang="ru-RU" dirty="0" smtClean="0">
                <a:latin typeface="Segoe UI" panose="020B0502040204020203" pitchFamily="34" charset="0"/>
              </a:rPr>
              <a:t>"</a:t>
            </a:r>
            <a:r>
              <a:rPr lang="ru-RU" dirty="0">
                <a:latin typeface="Segoe UI" panose="020B0502040204020203" pitchFamily="34" charset="0"/>
              </a:rPr>
              <a:t>О федеральном органе исполнительной власти, уполномоченном на установление порядка определения начальной (максимальной) цены контракта, цены контракта, заключаемого с единственным поставщиком (подрядчиком, исполнителем), начальной цены единицы товара, работы, услуги при осуществлении закупок </a:t>
            </a:r>
            <a:r>
              <a:rPr lang="ru-RU" b="1" dirty="0">
                <a:latin typeface="Segoe UI" panose="020B0502040204020203" pitchFamily="34" charset="0"/>
              </a:rPr>
              <a:t>лекарственных препаратов для медицинского применения</a:t>
            </a:r>
            <a:r>
              <a:rPr lang="ru-RU" dirty="0">
                <a:latin typeface="Segoe UI" panose="020B0502040204020203" pitchFamily="34" charset="0"/>
              </a:rPr>
              <a:t>"</a:t>
            </a:r>
            <a:endParaRPr lang="ru-RU" dirty="0"/>
          </a:p>
        </p:txBody>
      </p:sp>
      <p:sp>
        <p:nvSpPr>
          <p:cNvPr id="7" name="Прямоугольник 6"/>
          <p:cNvSpPr/>
          <p:nvPr/>
        </p:nvSpPr>
        <p:spPr>
          <a:xfrm>
            <a:off x="84282" y="5643483"/>
            <a:ext cx="11623563" cy="1169551"/>
          </a:xfrm>
          <a:prstGeom prst="rect">
            <a:avLst/>
          </a:prstGeom>
        </p:spPr>
        <p:txBody>
          <a:bodyPr wrap="square">
            <a:spAutoFit/>
          </a:bodyPr>
          <a:lstStyle/>
          <a:p>
            <a:r>
              <a:rPr lang="ru-RU" dirty="0">
                <a:latin typeface="Segoe UI" panose="020B0502040204020203" pitchFamily="34" charset="0"/>
              </a:rPr>
              <a:t>Постановление Правительства РФ от 11.10.2016 N 1028 </a:t>
            </a:r>
            <a:r>
              <a:rPr lang="ru-RU" dirty="0" smtClean="0">
                <a:latin typeface="Segoe UI" panose="020B0502040204020203" pitchFamily="34" charset="0"/>
              </a:rPr>
              <a:t>"</a:t>
            </a:r>
            <a:r>
              <a:rPr lang="ru-RU" dirty="0">
                <a:latin typeface="Segoe UI" panose="020B0502040204020203" pitchFamily="34" charset="0"/>
              </a:rPr>
              <a:t>О сфере деятельности, в которой при осуществлении закупок устанавливается порядок определения начальной (максимальной) цены контракта, цены контракта, заключаемого с единственным поставщиком (подрядчиком, исполнителем), начальной цены единицы товара, работы, услуги и федеральном органе исполнительной власти, устанавливающем такой </a:t>
            </a:r>
            <a:r>
              <a:rPr lang="ru-RU" dirty="0" smtClean="0">
                <a:latin typeface="Segoe UI" panose="020B0502040204020203" pitchFamily="34" charset="0"/>
              </a:rPr>
              <a:t>порядок“</a:t>
            </a:r>
            <a:r>
              <a:rPr lang="en-US" dirty="0" smtClean="0">
                <a:latin typeface="Segoe UI" panose="020B0502040204020203" pitchFamily="34" charset="0"/>
              </a:rPr>
              <a:t> (</a:t>
            </a:r>
            <a:r>
              <a:rPr lang="ru-RU" b="1" dirty="0"/>
              <a:t>в сфере регулярных перевозок пассажиров и багажа автомобильным транспортом и городским наземным электрическим </a:t>
            </a:r>
            <a:r>
              <a:rPr lang="ru-RU" b="1" dirty="0" smtClean="0"/>
              <a:t>транспортом</a:t>
            </a:r>
            <a:r>
              <a:rPr lang="en-US" dirty="0" smtClean="0"/>
              <a:t>)</a:t>
            </a:r>
            <a:endParaRPr lang="ru-RU" dirty="0"/>
          </a:p>
        </p:txBody>
      </p:sp>
    </p:spTree>
    <p:extLst>
      <p:ext uri="{BB962C8B-B14F-4D97-AF65-F5344CB8AC3E}">
        <p14:creationId xmlns:p14="http://schemas.microsoft.com/office/powerpoint/2010/main" val="55677704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nchor="ctr"/>
          <a:lstStyle/>
          <a:p>
            <a:pPr algn="ctr"/>
            <a:r>
              <a:rPr lang="ru-RU" sz="4400" b="1" dirty="0" smtClean="0"/>
              <a:t>Обоснование цены топлива моторного</a:t>
            </a:r>
            <a:endParaRPr lang="ru-RU" sz="4400" b="1" dirty="0"/>
          </a:p>
        </p:txBody>
      </p:sp>
      <p:sp>
        <p:nvSpPr>
          <p:cNvPr id="3" name="Текст 2"/>
          <p:cNvSpPr>
            <a:spLocks noGrp="1"/>
          </p:cNvSpPr>
          <p:nvPr>
            <p:ph type="body" idx="2"/>
          </p:nvPr>
        </p:nvSpPr>
        <p:spPr/>
        <p:txBody>
          <a:bodyPr/>
          <a:lstStyle/>
          <a:p>
            <a:r>
              <a:rPr lang="ru-RU" sz="3600" b="1" dirty="0"/>
              <a:t>Приказ ФАС России от 22.11.2024 N </a:t>
            </a:r>
            <a:r>
              <a:rPr lang="ru-RU" sz="3600" b="1" dirty="0" smtClean="0"/>
              <a:t>894/24</a:t>
            </a:r>
            <a:endParaRPr lang="ru-RU" sz="3600" dirty="0"/>
          </a:p>
        </p:txBody>
      </p:sp>
    </p:spTree>
    <p:extLst>
      <p:ext uri="{BB962C8B-B14F-4D97-AF65-F5344CB8AC3E}">
        <p14:creationId xmlns:p14="http://schemas.microsoft.com/office/powerpoint/2010/main" val="5716104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77272" y="398562"/>
            <a:ext cx="6638356" cy="461665"/>
          </a:xfrm>
          <a:prstGeom prst="rect">
            <a:avLst/>
          </a:prstGeom>
        </p:spPr>
        <p:txBody>
          <a:bodyPr wrap="none">
            <a:spAutoFit/>
          </a:bodyPr>
          <a:lstStyle/>
          <a:p>
            <a:r>
              <a:rPr lang="ru-RU" sz="2400" b="1" dirty="0"/>
              <a:t>Приказ ФАС России от 22.11.2024 N 894/24</a:t>
            </a:r>
            <a:endParaRPr lang="ru-RU" sz="2400" dirty="0"/>
          </a:p>
        </p:txBody>
      </p:sp>
      <p:sp>
        <p:nvSpPr>
          <p:cNvPr id="4" name="Прямоугольник 3"/>
          <p:cNvSpPr/>
          <p:nvPr/>
        </p:nvSpPr>
        <p:spPr>
          <a:xfrm>
            <a:off x="190131" y="2330755"/>
            <a:ext cx="11582401" cy="3108543"/>
          </a:xfrm>
          <a:prstGeom prst="rect">
            <a:avLst/>
          </a:prstGeom>
        </p:spPr>
        <p:txBody>
          <a:bodyPr wrap="square">
            <a:spAutoFit/>
          </a:bodyPr>
          <a:lstStyle/>
          <a:p>
            <a:r>
              <a:rPr lang="ru-RU" sz="2800" dirty="0"/>
              <a:t>Настоящий </a:t>
            </a:r>
            <a:r>
              <a:rPr lang="ru-RU" sz="2800" b="1" dirty="0"/>
              <a:t>приказ не применяется</a:t>
            </a:r>
            <a:r>
              <a:rPr lang="ru-RU" sz="2800" dirty="0"/>
              <a:t> для определения начальной (максимальной) цены контракта, цены контракта, заключаемого с единственным поставщиком (подрядчиком, исполнителем), начальной цены единицы товара, работы, услуги при осуществлении закупок топлива моторного, включая автомобильный и авиационный бензин, </a:t>
            </a:r>
            <a:r>
              <a:rPr lang="ru-RU" sz="2800" b="1" dirty="0"/>
              <a:t>по государственному оборонному заказу</a:t>
            </a:r>
            <a:r>
              <a:rPr lang="ru-RU" sz="2800" dirty="0"/>
              <a:t>.</a:t>
            </a:r>
          </a:p>
        </p:txBody>
      </p:sp>
    </p:spTree>
    <p:extLst>
      <p:ext uri="{BB962C8B-B14F-4D97-AF65-F5344CB8AC3E}">
        <p14:creationId xmlns:p14="http://schemas.microsoft.com/office/powerpoint/2010/main" val="236342554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77272" y="398562"/>
            <a:ext cx="6638356" cy="461665"/>
          </a:xfrm>
          <a:prstGeom prst="rect">
            <a:avLst/>
          </a:prstGeom>
        </p:spPr>
        <p:txBody>
          <a:bodyPr wrap="none">
            <a:spAutoFit/>
          </a:bodyPr>
          <a:lstStyle/>
          <a:p>
            <a:r>
              <a:rPr lang="ru-RU" sz="2400" b="1" dirty="0"/>
              <a:t>Приказ ФАС России от 22.11.2024 N 894/24</a:t>
            </a:r>
            <a:endParaRPr lang="ru-RU" sz="2400" dirty="0"/>
          </a:p>
        </p:txBody>
      </p:sp>
      <p:sp>
        <p:nvSpPr>
          <p:cNvPr id="4" name="Прямоугольник 3"/>
          <p:cNvSpPr/>
          <p:nvPr/>
        </p:nvSpPr>
        <p:spPr>
          <a:xfrm>
            <a:off x="88531" y="610136"/>
            <a:ext cx="11582401" cy="6247864"/>
          </a:xfrm>
          <a:prstGeom prst="rect">
            <a:avLst/>
          </a:prstGeom>
        </p:spPr>
        <p:txBody>
          <a:bodyPr wrap="square">
            <a:spAutoFit/>
          </a:bodyPr>
          <a:lstStyle/>
          <a:p>
            <a:endParaRPr lang="ru-RU" sz="2000" dirty="0" smtClean="0"/>
          </a:p>
          <a:p>
            <a:r>
              <a:rPr lang="ru-RU" sz="2000" b="1" dirty="0" smtClean="0"/>
              <a:t>Пункт 1 Приказа:</a:t>
            </a:r>
          </a:p>
          <a:p>
            <a:r>
              <a:rPr lang="ru-RU" sz="2000" dirty="0" smtClean="0"/>
              <a:t>Настоящий </a:t>
            </a:r>
            <a:r>
              <a:rPr lang="ru-RU" sz="2000" dirty="0"/>
              <a:t>Порядок </a:t>
            </a:r>
            <a:r>
              <a:rPr lang="ru-RU" sz="2000" b="1" dirty="0"/>
              <a:t>определяет единые правила расчета </a:t>
            </a:r>
            <a:r>
              <a:rPr lang="ru-RU" sz="2000" dirty="0"/>
              <a:t>заказчиками следующих цен при осуществлении </a:t>
            </a:r>
            <a:r>
              <a:rPr lang="ru-RU" sz="2000" b="1" dirty="0"/>
              <a:t>закупок топлива моторного</a:t>
            </a:r>
            <a:r>
              <a:rPr lang="ru-RU" sz="2000" dirty="0"/>
              <a:t>, включая </a:t>
            </a:r>
            <a:r>
              <a:rPr lang="ru-RU" sz="2000" b="1" dirty="0"/>
              <a:t>дизельное топливо, автомобильный и авиационный бензин</a:t>
            </a:r>
            <a:r>
              <a:rPr lang="ru-RU" sz="2000" dirty="0"/>
              <a:t>, </a:t>
            </a:r>
            <a:r>
              <a:rPr lang="ru-RU" sz="2000" u="sng" dirty="0"/>
              <a:t>предусмотренные техническим регламентом Таможенного союза "О требованиях к автомобильному и авиационному бензину, дизельному и судовому топливу, топливу для реактивных двигателей и мазуту" (</a:t>
            </a:r>
            <a:r>
              <a:rPr lang="ru-RU" sz="2000" b="1" u="sng" dirty="0"/>
              <a:t>ТР ТС 013/2011</a:t>
            </a:r>
            <a:r>
              <a:rPr lang="ru-RU" sz="2000" u="sng" dirty="0"/>
              <a:t>)</a:t>
            </a:r>
            <a:r>
              <a:rPr lang="ru-RU" sz="2000" dirty="0"/>
              <a:t>, утвержденным решением Комиссии Таможенного союза от 18 октября 2011 г. N 826 </a:t>
            </a:r>
            <a:r>
              <a:rPr lang="ru-RU" sz="2000" dirty="0" smtClean="0"/>
              <a:t>(</a:t>
            </a:r>
            <a:r>
              <a:rPr lang="ru-RU" sz="2000" dirty="0"/>
              <a:t>далее - Товар), для обеспечения государственных и муниципальных нужд:</a:t>
            </a:r>
          </a:p>
          <a:p>
            <a:r>
              <a:rPr lang="ru-RU" sz="2000" dirty="0"/>
              <a:t> </a:t>
            </a:r>
          </a:p>
          <a:p>
            <a:r>
              <a:rPr lang="ru-RU" sz="2000" dirty="0"/>
              <a:t>а) начальной (максимальной) цены контракта (далее - НМЦК) при размещении извещений об осуществлении государственных (муниципальных) закупок или направлении приглашений принять участие в определении поставщика путем использования конкурентных способов определения поставщика;</a:t>
            </a:r>
          </a:p>
          <a:p>
            <a:r>
              <a:rPr lang="ru-RU" sz="2000" dirty="0"/>
              <a:t>б) цены контракта, заключаемого с единственным поставщиком (подрядчиком, исполнителем) (далее - Цена контракта);</a:t>
            </a:r>
          </a:p>
          <a:p>
            <a:r>
              <a:rPr lang="ru-RU" sz="2000" dirty="0"/>
              <a:t>в) начальной цены единицы товара, работы, услуги при размещении извещений об осуществлении государственных (муниципальных) закупок или направлении приглашений принять участие в определении поставщика путем использования конкурентных способов определения поставщика (далее - Начальная цена).</a:t>
            </a:r>
          </a:p>
        </p:txBody>
      </p:sp>
    </p:spTree>
    <p:extLst>
      <p:ext uri="{BB962C8B-B14F-4D97-AF65-F5344CB8AC3E}">
        <p14:creationId xmlns:p14="http://schemas.microsoft.com/office/powerpoint/2010/main" val="418918456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2"/>
          <p:cNvSpPr txBox="1">
            <a:spLocks/>
          </p:cNvSpPr>
          <p:nvPr/>
        </p:nvSpPr>
        <p:spPr>
          <a:xfrm>
            <a:off x="191906" y="1093085"/>
            <a:ext cx="11647669" cy="115957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ru-RU" sz="2400" b="1" dirty="0" smtClean="0"/>
              <a:t>Письмо ФАС России от 11.12.2025 № 02/118220/25</a:t>
            </a:r>
            <a:r>
              <a:rPr lang="en-US" sz="2400" dirty="0" smtClean="0"/>
              <a:t> – </a:t>
            </a:r>
            <a:r>
              <a:rPr lang="ru-RU" sz="2400" dirty="0" smtClean="0"/>
              <a:t>приказ применяется к топливу ТР ТС 013/2011 и источником </a:t>
            </a:r>
            <a:r>
              <a:rPr lang="ru-RU" sz="2400" b="1" dirty="0" smtClean="0"/>
              <a:t>информации о цене может выступать любая статистическая информация</a:t>
            </a:r>
            <a:r>
              <a:rPr lang="ru-RU" sz="2400" dirty="0" smtClean="0"/>
              <a:t>.</a:t>
            </a:r>
          </a:p>
          <a:p>
            <a:pPr>
              <a:spcBef>
                <a:spcPts val="600"/>
              </a:spcBef>
            </a:pPr>
            <a:endParaRPr lang="en-US" sz="2400" dirty="0" smtClean="0"/>
          </a:p>
          <a:p>
            <a:pPr>
              <a:spcBef>
                <a:spcPts val="600"/>
              </a:spcBef>
            </a:pPr>
            <a:r>
              <a:rPr lang="ru-RU" sz="2400" b="1" dirty="0" smtClean="0"/>
              <a:t>Письмо ФАС России от 18.12.2025 № ГМ/120761/25</a:t>
            </a:r>
            <a:r>
              <a:rPr lang="ru-RU" sz="2400" dirty="0" smtClean="0"/>
              <a:t> - газомоторное топливо, хотя и относится к моторному топливу по ГОСТ Р 57433-2017, не входит в перечень видов топлива, предусмотренных ТР ТС 013/2011. Поэтому порядок № 894/24 </a:t>
            </a:r>
            <a:r>
              <a:rPr lang="ru-RU" sz="2400" b="1" dirty="0" smtClean="0"/>
              <a:t>не применяется к закупкам газомоторного топлива</a:t>
            </a:r>
            <a:r>
              <a:rPr lang="ru-RU" sz="2400" dirty="0" smtClean="0"/>
              <a:t>. (до этого была обратная позиция)</a:t>
            </a:r>
          </a:p>
          <a:p>
            <a:pPr>
              <a:spcBef>
                <a:spcPts val="600"/>
              </a:spcBef>
            </a:pPr>
            <a:endParaRPr lang="ru-RU" sz="2400" dirty="0" smtClean="0"/>
          </a:p>
          <a:p>
            <a:pPr>
              <a:spcBef>
                <a:spcPts val="600"/>
              </a:spcBef>
            </a:pPr>
            <a:r>
              <a:rPr lang="ru-RU" sz="2400" dirty="0" smtClean="0"/>
              <a:t>Ролик от ФАС “Закупка моторного топлива в рамках 44-ФЗ” </a:t>
            </a:r>
            <a:r>
              <a:rPr lang="ru-RU" sz="2400" u="sng" dirty="0" smtClean="0">
                <a:solidFill>
                  <a:srgbClr val="0070C0"/>
                </a:solidFill>
              </a:rPr>
              <a:t>https://fas.gov.ru/p/videos/3383</a:t>
            </a:r>
            <a:endParaRPr lang="ru-RU" sz="2400" dirty="0">
              <a:solidFill>
                <a:srgbClr val="0070C0"/>
              </a:solidFill>
            </a:endParaRPr>
          </a:p>
        </p:txBody>
      </p:sp>
    </p:spTree>
    <p:extLst>
      <p:ext uri="{BB962C8B-B14F-4D97-AF65-F5344CB8AC3E}">
        <p14:creationId xmlns:p14="http://schemas.microsoft.com/office/powerpoint/2010/main" val="220535568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4251" y="1124760"/>
            <a:ext cx="11564529" cy="4985980"/>
          </a:xfrm>
          <a:prstGeom prst="rect">
            <a:avLst/>
          </a:prstGeom>
        </p:spPr>
        <p:txBody>
          <a:bodyPr wrap="square">
            <a:spAutoFit/>
          </a:bodyPr>
          <a:lstStyle/>
          <a:p>
            <a:pPr>
              <a:spcAft>
                <a:spcPts val="1200"/>
              </a:spcAft>
            </a:pPr>
            <a:r>
              <a:rPr lang="ru-RU" sz="2400" dirty="0">
                <a:latin typeface="+mj-lt"/>
              </a:rPr>
              <a:t>Постановление Правительства РФ от 13.01.2014 N 19 «</a:t>
            </a:r>
            <a:r>
              <a:rPr lang="ru-RU" sz="2400" dirty="0" smtClean="0">
                <a:latin typeface="+mj-lt"/>
              </a:rPr>
              <a:t>Об установлении </a:t>
            </a:r>
            <a:r>
              <a:rPr lang="ru-RU" sz="2400" dirty="0">
                <a:latin typeface="+mj-lt"/>
              </a:rPr>
              <a:t>случаев, в которых при заключении контракта указываются формула цены </a:t>
            </a:r>
            <a:r>
              <a:rPr lang="ru-RU" sz="2400" dirty="0" smtClean="0">
                <a:latin typeface="+mj-lt"/>
              </a:rPr>
              <a:t>и максимальное </a:t>
            </a:r>
            <a:r>
              <a:rPr lang="ru-RU" sz="2400" dirty="0">
                <a:latin typeface="+mj-lt"/>
              </a:rPr>
              <a:t>значение цены контракта</a:t>
            </a:r>
            <a:r>
              <a:rPr lang="ru-RU" sz="2400" dirty="0" smtClean="0">
                <a:latin typeface="+mj-lt"/>
              </a:rPr>
              <a:t>» указывает, что при закупке бензина в заключаемом контракте используется формула цены и максимальное значение цены контракта. Данное постановление имеет приоритет над приказом ФАС России.</a:t>
            </a:r>
          </a:p>
          <a:p>
            <a:pPr>
              <a:spcAft>
                <a:spcPts val="1200"/>
              </a:spcAft>
            </a:pPr>
            <a:r>
              <a:rPr lang="ru-RU" sz="2400" dirty="0" smtClean="0">
                <a:latin typeface="+mj-lt"/>
              </a:rPr>
              <a:t>Однако</a:t>
            </a:r>
            <a:r>
              <a:rPr lang="ru-RU" sz="2400" dirty="0">
                <a:latin typeface="+mj-lt"/>
              </a:rPr>
              <a:t>,</a:t>
            </a:r>
            <a:r>
              <a:rPr lang="ru-RU" sz="2400" dirty="0" smtClean="0">
                <a:latin typeface="+mj-lt"/>
              </a:rPr>
              <a:t> приказ №894/24 содержит порядок определения цены за единицу товара, что позволяет сформировать обоснование цены закупки с учетом необходимости применения формулы цены контракта.</a:t>
            </a:r>
          </a:p>
          <a:p>
            <a:pPr>
              <a:spcAft>
                <a:spcPts val="1200"/>
              </a:spcAft>
            </a:pPr>
            <a:r>
              <a:rPr lang="ru-RU" sz="2400" b="1" u="sng" dirty="0">
                <a:solidFill>
                  <a:srgbClr val="1A1A1A"/>
                </a:solidFill>
                <a:latin typeface="+mj-lt"/>
              </a:rPr>
              <a:t>Порядок</a:t>
            </a:r>
            <a:r>
              <a:rPr lang="ru-RU" sz="2400" u="sng" dirty="0">
                <a:solidFill>
                  <a:srgbClr val="1A1A1A"/>
                </a:solidFill>
                <a:latin typeface="+mj-lt"/>
              </a:rPr>
              <a:t> определения цены для контрактов, которые предполагают заправку автомобилей на АЗС</a:t>
            </a:r>
            <a:r>
              <a:rPr lang="ru-RU" sz="2400" u="sng" dirty="0" smtClean="0">
                <a:solidFill>
                  <a:srgbClr val="1A1A1A"/>
                </a:solidFill>
                <a:latin typeface="+mj-lt"/>
              </a:rPr>
              <a:t>, АЗК и т.д. </a:t>
            </a:r>
            <a:r>
              <a:rPr lang="ru-RU" sz="2400" b="1" u="sng" dirty="0">
                <a:solidFill>
                  <a:srgbClr val="1A1A1A"/>
                </a:solidFill>
                <a:latin typeface="+mj-lt"/>
              </a:rPr>
              <a:t>установлен </a:t>
            </a:r>
            <a:r>
              <a:rPr lang="ru-RU" sz="2400" b="1" u="sng" dirty="0" smtClean="0">
                <a:solidFill>
                  <a:srgbClr val="1A1A1A"/>
                </a:solidFill>
                <a:latin typeface="+mj-lt"/>
              </a:rPr>
              <a:t>пунктами 6-11 </a:t>
            </a:r>
            <a:r>
              <a:rPr lang="ru-RU" sz="2400" u="sng" dirty="0">
                <a:solidFill>
                  <a:srgbClr val="1A1A1A"/>
                </a:solidFill>
                <a:latin typeface="+mj-lt"/>
              </a:rPr>
              <a:t>Приказа </a:t>
            </a:r>
            <a:r>
              <a:rPr lang="ru-RU" sz="2400" u="sng" dirty="0" smtClean="0">
                <a:solidFill>
                  <a:srgbClr val="1A1A1A"/>
                </a:solidFill>
                <a:latin typeface="+mj-lt"/>
              </a:rPr>
              <a:t>ФАС.</a:t>
            </a:r>
          </a:p>
          <a:p>
            <a:pPr>
              <a:spcAft>
                <a:spcPts val="1200"/>
              </a:spcAft>
            </a:pPr>
            <a:endParaRPr lang="ru-RU" sz="2400" dirty="0">
              <a:latin typeface="+mj-lt"/>
            </a:endParaRPr>
          </a:p>
        </p:txBody>
      </p:sp>
      <p:sp>
        <p:nvSpPr>
          <p:cNvPr id="4" name="Прямоугольник 3"/>
          <p:cNvSpPr/>
          <p:nvPr/>
        </p:nvSpPr>
        <p:spPr>
          <a:xfrm>
            <a:off x="3677272" y="398562"/>
            <a:ext cx="6638356" cy="461665"/>
          </a:xfrm>
          <a:prstGeom prst="rect">
            <a:avLst/>
          </a:prstGeom>
        </p:spPr>
        <p:txBody>
          <a:bodyPr wrap="none">
            <a:spAutoFit/>
          </a:bodyPr>
          <a:lstStyle/>
          <a:p>
            <a:r>
              <a:rPr lang="ru-RU" sz="2400" b="1" dirty="0"/>
              <a:t>Приказ ФАС России от 22.11.2024 N 894/24</a:t>
            </a:r>
            <a:endParaRPr lang="ru-RU" sz="2400" dirty="0"/>
          </a:p>
        </p:txBody>
      </p:sp>
    </p:spTree>
    <p:extLst>
      <p:ext uri="{BB962C8B-B14F-4D97-AF65-F5344CB8AC3E}">
        <p14:creationId xmlns:p14="http://schemas.microsoft.com/office/powerpoint/2010/main" val="97441292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4251" y="1124760"/>
            <a:ext cx="11564529" cy="5724644"/>
          </a:xfrm>
          <a:prstGeom prst="rect">
            <a:avLst/>
          </a:prstGeom>
        </p:spPr>
        <p:txBody>
          <a:bodyPr wrap="square">
            <a:spAutoFit/>
          </a:bodyPr>
          <a:lstStyle/>
          <a:p>
            <a:pPr>
              <a:spcAft>
                <a:spcPts val="1200"/>
              </a:spcAft>
            </a:pPr>
            <a:r>
              <a:rPr lang="ru-RU" sz="2400" b="1" dirty="0">
                <a:latin typeface="+mj-lt"/>
              </a:rPr>
              <a:t>Постановление Правительства РФ от 13.01.2014 N 19</a:t>
            </a:r>
            <a:r>
              <a:rPr lang="ru-RU" sz="2400" dirty="0">
                <a:latin typeface="+mj-lt"/>
              </a:rPr>
              <a:t> «</a:t>
            </a:r>
            <a:r>
              <a:rPr lang="ru-RU" sz="2400" dirty="0" smtClean="0">
                <a:latin typeface="+mj-lt"/>
              </a:rPr>
              <a:t>Об установлении </a:t>
            </a:r>
            <a:r>
              <a:rPr lang="ru-RU" sz="2400" dirty="0">
                <a:latin typeface="+mj-lt"/>
              </a:rPr>
              <a:t>случаев, в которых при заключении контракта указываются формула цены </a:t>
            </a:r>
            <a:r>
              <a:rPr lang="ru-RU" sz="2400" dirty="0" smtClean="0">
                <a:latin typeface="+mj-lt"/>
              </a:rPr>
              <a:t>и максимальное </a:t>
            </a:r>
            <a:r>
              <a:rPr lang="ru-RU" sz="2400" dirty="0">
                <a:latin typeface="+mj-lt"/>
              </a:rPr>
              <a:t>значение цены контракта</a:t>
            </a:r>
            <a:r>
              <a:rPr lang="ru-RU" sz="2400" dirty="0" smtClean="0">
                <a:latin typeface="+mj-lt"/>
              </a:rPr>
              <a:t>» указывает, что при закупке топлива моторного в заключаемом контракте используется формула цены и максимальное значение цены контракта.</a:t>
            </a:r>
            <a:endParaRPr lang="en-US" sz="2400" dirty="0" smtClean="0">
              <a:latin typeface="+mj-lt"/>
            </a:endParaRPr>
          </a:p>
          <a:p>
            <a:pPr>
              <a:spcAft>
                <a:spcPts val="1200"/>
              </a:spcAft>
            </a:pPr>
            <a:r>
              <a:rPr lang="ru-RU" sz="2400" b="1" dirty="0" smtClean="0">
                <a:latin typeface="+mj-lt"/>
              </a:rPr>
              <a:t>Письмо Минфина России от 04.04.2022 № 24-06-07/27789</a:t>
            </a:r>
            <a:r>
              <a:rPr lang="ru-RU" sz="2400" dirty="0" smtClean="0">
                <a:latin typeface="+mj-lt"/>
              </a:rPr>
              <a:t> – формула цены контракта должна быть, но она не определена постановлением №19 поэтому заказчик прописывает формулу самостоятельно.</a:t>
            </a:r>
            <a:endParaRPr lang="en-US" sz="2400" dirty="0">
              <a:latin typeface="+mj-lt"/>
            </a:endParaRPr>
          </a:p>
          <a:p>
            <a:pPr>
              <a:spcAft>
                <a:spcPts val="1200"/>
              </a:spcAft>
            </a:pPr>
            <a:r>
              <a:rPr lang="ru-RU" sz="2400" b="1" dirty="0"/>
              <a:t>Письмо Минфина России от </a:t>
            </a:r>
            <a:r>
              <a:rPr lang="ru-RU" sz="2400" b="1" dirty="0" smtClean="0"/>
              <a:t>11.05.2018 </a:t>
            </a:r>
            <a:r>
              <a:rPr lang="ru-RU" sz="2400" b="1" dirty="0"/>
              <a:t>№ </a:t>
            </a:r>
            <a:r>
              <a:rPr lang="ru-RU" sz="2400" b="1" dirty="0" smtClean="0"/>
              <a:t>24-03-08/31865</a:t>
            </a:r>
            <a:r>
              <a:rPr lang="ru-RU" sz="2400" dirty="0" smtClean="0"/>
              <a:t>:</a:t>
            </a:r>
          </a:p>
          <a:p>
            <a:pPr>
              <a:spcAft>
                <a:spcPts val="1200"/>
              </a:spcAft>
            </a:pPr>
            <a:r>
              <a:rPr lang="ru-RU" sz="2400" dirty="0" smtClean="0"/>
              <a:t>«если </a:t>
            </a:r>
            <a:r>
              <a:rPr lang="ru-RU" sz="2400" dirty="0"/>
              <a:t>при заключении контракта объем поставки топлива моторного, включая автомобильный и авиационный бензин, невозможно определить, в извещении об осуществлении закупки и документации о закупке заказчик указывает цену единицы товара и определяет объем поставки с учетом максимального значения цены </a:t>
            </a:r>
            <a:r>
              <a:rPr lang="ru-RU" sz="2400" dirty="0" smtClean="0"/>
              <a:t>контракта»</a:t>
            </a:r>
            <a:endParaRPr lang="ru-RU" sz="2400" dirty="0"/>
          </a:p>
        </p:txBody>
      </p:sp>
      <p:sp>
        <p:nvSpPr>
          <p:cNvPr id="4" name="Прямоугольник 3"/>
          <p:cNvSpPr/>
          <p:nvPr/>
        </p:nvSpPr>
        <p:spPr>
          <a:xfrm>
            <a:off x="3677272" y="398562"/>
            <a:ext cx="2536272" cy="461665"/>
          </a:xfrm>
          <a:prstGeom prst="rect">
            <a:avLst/>
          </a:prstGeom>
        </p:spPr>
        <p:txBody>
          <a:bodyPr wrap="none">
            <a:spAutoFit/>
          </a:bodyPr>
          <a:lstStyle/>
          <a:p>
            <a:r>
              <a:rPr lang="ru-RU" sz="2400" b="1" dirty="0" smtClean="0"/>
              <a:t>Цена контракта</a:t>
            </a:r>
            <a:endParaRPr lang="ru-RU" sz="2400" dirty="0"/>
          </a:p>
        </p:txBody>
      </p:sp>
    </p:spTree>
    <p:extLst>
      <p:ext uri="{BB962C8B-B14F-4D97-AF65-F5344CB8AC3E}">
        <p14:creationId xmlns:p14="http://schemas.microsoft.com/office/powerpoint/2010/main" val="114249136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4251" y="1124760"/>
            <a:ext cx="11564529" cy="4185761"/>
          </a:xfrm>
          <a:prstGeom prst="rect">
            <a:avLst/>
          </a:prstGeom>
        </p:spPr>
        <p:txBody>
          <a:bodyPr wrap="square">
            <a:spAutoFit/>
          </a:bodyPr>
          <a:lstStyle/>
          <a:p>
            <a:pPr>
              <a:spcAft>
                <a:spcPts val="1200"/>
              </a:spcAft>
            </a:pPr>
            <a:r>
              <a:rPr lang="ru-RU" sz="2400" b="1" dirty="0" err="1" smtClean="0">
                <a:latin typeface="+mj-lt"/>
              </a:rPr>
              <a:t>Цк</a:t>
            </a:r>
            <a:r>
              <a:rPr lang="ru-RU" sz="2400" b="1" dirty="0" smtClean="0">
                <a:latin typeface="+mj-lt"/>
              </a:rPr>
              <a:t> = ∑</a:t>
            </a:r>
            <a:r>
              <a:rPr lang="ru-RU" sz="2400" b="1" dirty="0" err="1" smtClean="0">
                <a:latin typeface="+mj-lt"/>
              </a:rPr>
              <a:t>Цфакт</a:t>
            </a:r>
            <a:r>
              <a:rPr lang="ru-RU" sz="2400" b="1" dirty="0" smtClean="0">
                <a:latin typeface="+mj-lt"/>
              </a:rPr>
              <a:t>*Кл</a:t>
            </a:r>
          </a:p>
          <a:p>
            <a:pPr>
              <a:spcAft>
                <a:spcPts val="1200"/>
              </a:spcAft>
            </a:pPr>
            <a:r>
              <a:rPr lang="ru-RU" sz="2400" b="1" dirty="0" smtClean="0">
                <a:latin typeface="+mj-lt"/>
              </a:rPr>
              <a:t>Где:</a:t>
            </a:r>
          </a:p>
          <a:p>
            <a:pPr>
              <a:spcAft>
                <a:spcPts val="1200"/>
              </a:spcAft>
            </a:pPr>
            <a:r>
              <a:rPr lang="ru-RU" sz="2400" b="1" dirty="0" err="1" smtClean="0"/>
              <a:t>Цк</a:t>
            </a:r>
            <a:r>
              <a:rPr lang="ru-RU" sz="2400" b="1" dirty="0" smtClean="0"/>
              <a:t> – цена контракта</a:t>
            </a:r>
          </a:p>
          <a:p>
            <a:pPr>
              <a:spcAft>
                <a:spcPts val="1200"/>
              </a:spcAft>
            </a:pPr>
            <a:r>
              <a:rPr lang="ru-RU" sz="2400" b="1" dirty="0" err="1" smtClean="0"/>
              <a:t>Цфакт</a:t>
            </a:r>
            <a:r>
              <a:rPr lang="ru-RU" sz="2400" b="1" dirty="0" smtClean="0"/>
              <a:t> – цена за литр нефтепродукта в день заправки</a:t>
            </a:r>
          </a:p>
          <a:p>
            <a:pPr>
              <a:spcAft>
                <a:spcPts val="1200"/>
              </a:spcAft>
            </a:pPr>
            <a:r>
              <a:rPr lang="ru-RU" sz="2400" b="1" dirty="0" smtClean="0"/>
              <a:t>Кл – количество литров в день заправки</a:t>
            </a:r>
          </a:p>
          <a:p>
            <a:pPr>
              <a:spcAft>
                <a:spcPts val="1200"/>
              </a:spcAft>
            </a:pPr>
            <a:r>
              <a:rPr lang="ru-RU" sz="2400" b="1" dirty="0" smtClean="0"/>
              <a:t>При этом </a:t>
            </a:r>
            <a:r>
              <a:rPr lang="ru-RU" sz="2400" b="1" dirty="0" err="1" smtClean="0"/>
              <a:t>Цфакт</a:t>
            </a:r>
            <a:r>
              <a:rPr lang="ru-RU" sz="2400" b="1" dirty="0" smtClean="0"/>
              <a:t> определяется по цене на стеле АЗС в день заправки, и не может превышать предельную цену за литр нефтепродукта (рассчитанную по приказу ФАС №894/24 при закупке у ед. поставщика) рассчитанную по результатам торгов.</a:t>
            </a:r>
            <a:endParaRPr lang="ru-RU" sz="2400" dirty="0"/>
          </a:p>
        </p:txBody>
      </p:sp>
      <p:sp>
        <p:nvSpPr>
          <p:cNvPr id="4" name="Прямоугольник 3"/>
          <p:cNvSpPr/>
          <p:nvPr/>
        </p:nvSpPr>
        <p:spPr>
          <a:xfrm>
            <a:off x="3677272" y="398562"/>
            <a:ext cx="2536272" cy="461665"/>
          </a:xfrm>
          <a:prstGeom prst="rect">
            <a:avLst/>
          </a:prstGeom>
        </p:spPr>
        <p:txBody>
          <a:bodyPr wrap="none">
            <a:spAutoFit/>
          </a:bodyPr>
          <a:lstStyle/>
          <a:p>
            <a:r>
              <a:rPr lang="ru-RU" sz="2400" b="1" dirty="0" smtClean="0"/>
              <a:t>Цена контракта</a:t>
            </a:r>
            <a:endParaRPr lang="ru-RU" sz="2400" dirty="0"/>
          </a:p>
        </p:txBody>
      </p:sp>
    </p:spTree>
    <p:extLst>
      <p:ext uri="{BB962C8B-B14F-4D97-AF65-F5344CB8AC3E}">
        <p14:creationId xmlns:p14="http://schemas.microsoft.com/office/powerpoint/2010/main" val="349721943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3950" y="964466"/>
            <a:ext cx="11436123" cy="5016758"/>
          </a:xfrm>
          <a:prstGeom prst="rect">
            <a:avLst/>
          </a:prstGeom>
        </p:spPr>
        <p:txBody>
          <a:bodyPr wrap="square">
            <a:spAutoFit/>
          </a:bodyPr>
          <a:lstStyle/>
          <a:p>
            <a:r>
              <a:rPr lang="ru-RU" sz="2000" b="1" dirty="0"/>
              <a:t>Пунктом 6 Приказа ФАС России определены три основных источника</a:t>
            </a:r>
            <a:r>
              <a:rPr lang="ru-RU" sz="2000" b="1" dirty="0" smtClean="0"/>
              <a:t>:</a:t>
            </a:r>
          </a:p>
          <a:p>
            <a:endParaRPr lang="ru-RU" sz="2000" dirty="0"/>
          </a:p>
          <a:p>
            <a:pPr>
              <a:spcAft>
                <a:spcPts val="1200"/>
              </a:spcAft>
            </a:pPr>
            <a:r>
              <a:rPr lang="ru-RU" sz="2000" b="1" dirty="0" smtClean="0"/>
              <a:t>1</a:t>
            </a:r>
            <a:r>
              <a:rPr lang="ru-RU" sz="2000" dirty="0" smtClean="0"/>
              <a:t>. Статистические </a:t>
            </a:r>
            <a:r>
              <a:rPr lang="ru-RU" sz="2000" dirty="0"/>
              <a:t>данные, полученные от ЦДУ ТЭК </a:t>
            </a:r>
            <a:r>
              <a:rPr lang="ru-RU" sz="2000" b="1" u="sng" dirty="0"/>
              <a:t>на основании договора </a:t>
            </a:r>
            <a:r>
              <a:rPr lang="ru-RU" sz="2000" dirty="0" smtClean="0"/>
              <a:t>(сайт</a:t>
            </a:r>
            <a:r>
              <a:rPr lang="en-US" sz="2000" dirty="0" smtClean="0"/>
              <a:t> </a:t>
            </a:r>
            <a:r>
              <a:rPr lang="ru-RU" sz="2000" b="1" dirty="0" smtClean="0">
                <a:solidFill>
                  <a:srgbClr val="0070C0"/>
                </a:solidFill>
              </a:rPr>
              <a:t>https</a:t>
            </a:r>
            <a:r>
              <a:rPr lang="ru-RU" sz="2000" b="1" dirty="0">
                <a:solidFill>
                  <a:srgbClr val="0070C0"/>
                </a:solidFill>
              </a:rPr>
              <a:t>://www.cdu.ru</a:t>
            </a:r>
            <a:r>
              <a:rPr lang="ru-RU" sz="2000" b="1" dirty="0" smtClean="0">
                <a:solidFill>
                  <a:srgbClr val="0070C0"/>
                </a:solidFill>
              </a:rPr>
              <a:t>/,</a:t>
            </a:r>
            <a:r>
              <a:rPr lang="en-US" sz="2000" b="1" dirty="0" smtClean="0">
                <a:solidFill>
                  <a:srgbClr val="0070C0"/>
                </a:solidFill>
              </a:rPr>
              <a:t> </a:t>
            </a:r>
            <a:r>
              <a:rPr lang="ru-RU" sz="2000" dirty="0" smtClean="0"/>
              <a:t>электронная</a:t>
            </a:r>
            <a:r>
              <a:rPr lang="en-US" sz="2000" dirty="0" smtClean="0"/>
              <a:t> </a:t>
            </a:r>
            <a:r>
              <a:rPr lang="ru-RU" sz="2000" dirty="0" smtClean="0"/>
              <a:t>почта</a:t>
            </a:r>
            <a:r>
              <a:rPr lang="en-US" sz="2000" dirty="0" smtClean="0"/>
              <a:t> </a:t>
            </a:r>
            <a:r>
              <a:rPr lang="ru-RU" sz="2000" dirty="0" smtClean="0"/>
              <a:t>для</a:t>
            </a:r>
            <a:r>
              <a:rPr lang="en-US" sz="2000" dirty="0" smtClean="0"/>
              <a:t> </a:t>
            </a:r>
            <a:r>
              <a:rPr lang="ru-RU" sz="2000" dirty="0" smtClean="0"/>
              <a:t>согласования</a:t>
            </a:r>
            <a:r>
              <a:rPr lang="en-US" sz="2000" dirty="0" smtClean="0"/>
              <a:t> </a:t>
            </a:r>
            <a:r>
              <a:rPr lang="ru-RU" sz="2000" dirty="0" smtClean="0"/>
              <a:t>условий договора - dogovor@cdu.ru, ориентировочная стоимость за единовременное предоставление информации </a:t>
            </a:r>
            <a:r>
              <a:rPr lang="ru-RU" sz="2000" dirty="0"/>
              <a:t>о ценах на топливо в одном регионе по трем видам топлива – 30 </a:t>
            </a:r>
            <a:r>
              <a:rPr lang="ru-RU" sz="2000" dirty="0" smtClean="0"/>
              <a:t>тысяч рублей</a:t>
            </a:r>
            <a:r>
              <a:rPr lang="ru-RU" sz="2000" dirty="0"/>
              <a:t>);</a:t>
            </a:r>
          </a:p>
          <a:p>
            <a:pPr>
              <a:spcAft>
                <a:spcPts val="1200"/>
              </a:spcAft>
            </a:pPr>
            <a:r>
              <a:rPr lang="ru-RU" sz="2000" b="1" dirty="0" smtClean="0"/>
              <a:t>2</a:t>
            </a:r>
            <a:r>
              <a:rPr lang="ru-RU" sz="2000" dirty="0" smtClean="0"/>
              <a:t>. Распространяемые либо предоставляемые данные </a:t>
            </a:r>
            <a:r>
              <a:rPr lang="ru-RU" sz="2000" b="1" dirty="0" smtClean="0"/>
              <a:t>Федеральной службы государственной статистики </a:t>
            </a:r>
            <a:r>
              <a:rPr lang="ru-RU" sz="2000" dirty="0" smtClean="0"/>
              <a:t>(сайт Росстата, раздел «Публикации» - </a:t>
            </a:r>
            <a:r>
              <a:rPr lang="ru-RU" sz="2000" b="1" dirty="0" smtClean="0">
                <a:solidFill>
                  <a:srgbClr val="0070C0"/>
                </a:solidFill>
              </a:rPr>
              <a:t>https</a:t>
            </a:r>
            <a:r>
              <a:rPr lang="ru-RU" sz="2000" b="1" dirty="0">
                <a:solidFill>
                  <a:srgbClr val="0070C0"/>
                </a:solidFill>
              </a:rPr>
              <a:t>://rosstat.gov.ru/central-news</a:t>
            </a:r>
            <a:r>
              <a:rPr lang="ru-RU" sz="2000" dirty="0"/>
              <a:t>, данные обновляются еженедельно в разрезе </a:t>
            </a:r>
            <a:r>
              <a:rPr lang="ru-RU" sz="2000" dirty="0" smtClean="0"/>
              <a:t>каждого региона </a:t>
            </a:r>
            <a:r>
              <a:rPr lang="ru-RU" sz="2000" dirty="0"/>
              <a:t>и каждого вида топлива);</a:t>
            </a:r>
          </a:p>
          <a:p>
            <a:pPr>
              <a:spcAft>
                <a:spcPts val="1200"/>
              </a:spcAft>
            </a:pPr>
            <a:r>
              <a:rPr lang="ru-RU" sz="2000" b="1" dirty="0" smtClean="0"/>
              <a:t>3</a:t>
            </a:r>
            <a:r>
              <a:rPr lang="ru-RU" sz="2000" dirty="0" smtClean="0"/>
              <a:t>. Распространяемые либо предоставляемые данные единой межведомственной информационно-статистической </a:t>
            </a:r>
            <a:r>
              <a:rPr lang="ru-RU" sz="2000" dirty="0"/>
              <a:t>системы </a:t>
            </a:r>
            <a:r>
              <a:rPr lang="ru-RU" sz="2000" dirty="0" smtClean="0"/>
              <a:t>(сайт </a:t>
            </a:r>
            <a:r>
              <a:rPr lang="ru-RU" sz="2000" b="1" dirty="0">
                <a:solidFill>
                  <a:srgbClr val="0070C0"/>
                </a:solidFill>
              </a:rPr>
              <a:t>https://fedstat.ru/</a:t>
            </a:r>
            <a:r>
              <a:rPr lang="ru-RU" sz="2000" dirty="0"/>
              <a:t>, на главной странице </a:t>
            </a:r>
            <a:r>
              <a:rPr lang="ru-RU" sz="2000" dirty="0" smtClean="0"/>
              <a:t>– «</a:t>
            </a:r>
            <a:r>
              <a:rPr lang="ru-RU" sz="2000" dirty="0"/>
              <a:t>Средние потребительские цены (тарифы) на товары и услуги», из «</a:t>
            </a:r>
            <a:r>
              <a:rPr lang="ru-RU" sz="2000" dirty="0" smtClean="0"/>
              <a:t>Классификатора объектов</a:t>
            </a:r>
            <a:r>
              <a:rPr lang="ru-RU" sz="2000" dirty="0"/>
              <a:t>» необходимо выбрать регион поставки, из «Виды товаров и услуг» - </a:t>
            </a:r>
            <a:r>
              <a:rPr lang="ru-RU" sz="2000" dirty="0" smtClean="0"/>
              <a:t>конкретный вид </a:t>
            </a:r>
            <a:r>
              <a:rPr lang="ru-RU" sz="2000" dirty="0"/>
              <a:t>топлива; данные запаздывают на 1-2 месяца</a:t>
            </a:r>
            <a:r>
              <a:rPr lang="ru-RU" sz="2000" dirty="0" smtClean="0"/>
              <a:t>).</a:t>
            </a:r>
          </a:p>
        </p:txBody>
      </p:sp>
      <p:sp>
        <p:nvSpPr>
          <p:cNvPr id="4" name="Прямоугольник 3"/>
          <p:cNvSpPr/>
          <p:nvPr/>
        </p:nvSpPr>
        <p:spPr>
          <a:xfrm>
            <a:off x="3677272" y="398562"/>
            <a:ext cx="6638356" cy="461665"/>
          </a:xfrm>
          <a:prstGeom prst="rect">
            <a:avLst/>
          </a:prstGeom>
        </p:spPr>
        <p:txBody>
          <a:bodyPr wrap="none">
            <a:spAutoFit/>
          </a:bodyPr>
          <a:lstStyle/>
          <a:p>
            <a:r>
              <a:rPr lang="ru-RU" sz="2400" b="1" dirty="0"/>
              <a:t>Приказ ФАС России от 22.11.2024 N 894/24</a:t>
            </a:r>
            <a:endParaRPr lang="ru-RU" sz="2400" dirty="0"/>
          </a:p>
        </p:txBody>
      </p:sp>
    </p:spTree>
    <p:extLst>
      <p:ext uri="{BB962C8B-B14F-4D97-AF65-F5344CB8AC3E}">
        <p14:creationId xmlns:p14="http://schemas.microsoft.com/office/powerpoint/2010/main" val="235838353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6330" y="2035076"/>
            <a:ext cx="11436123" cy="3416320"/>
          </a:xfrm>
          <a:prstGeom prst="rect">
            <a:avLst/>
          </a:prstGeom>
        </p:spPr>
        <p:txBody>
          <a:bodyPr wrap="square">
            <a:spAutoFit/>
          </a:bodyPr>
          <a:lstStyle/>
          <a:p>
            <a:endParaRPr lang="ru-RU" sz="2400" dirty="0"/>
          </a:p>
          <a:p>
            <a:r>
              <a:rPr lang="ru-RU" sz="2400" dirty="0" smtClean="0"/>
              <a:t>Дополнительно в Приказе ФАС указана возможность обратиться к другим источникам, распространяющим </a:t>
            </a:r>
            <a:r>
              <a:rPr lang="ru-RU" sz="2400" dirty="0"/>
              <a:t>либо предоставляющим статистическую информацию</a:t>
            </a:r>
            <a:r>
              <a:rPr lang="ru-RU" sz="2400" dirty="0" smtClean="0"/>
              <a:t>. (любым источникам – не </a:t>
            </a:r>
            <a:r>
              <a:rPr lang="ru-RU" sz="2400" dirty="0"/>
              <a:t>только государственным </a:t>
            </a:r>
            <a:r>
              <a:rPr lang="ru-RU" sz="2400" i="1" dirty="0"/>
              <a:t>Письмо ФАС России от 11.12.2025 № 02/118220/25</a:t>
            </a:r>
            <a:r>
              <a:rPr lang="ru-RU" sz="2400" dirty="0"/>
              <a:t>)</a:t>
            </a:r>
            <a:endParaRPr lang="ru-RU" sz="2400" dirty="0" smtClean="0"/>
          </a:p>
          <a:p>
            <a:endParaRPr lang="ru-RU" sz="2400" dirty="0"/>
          </a:p>
          <a:p>
            <a:r>
              <a:rPr lang="ru-RU" sz="2400" dirty="0"/>
              <a:t>Представляется, что наиболее верным будет пользоваться сайтом Росстата, так </a:t>
            </a:r>
            <a:r>
              <a:rPr lang="ru-RU" sz="2400" dirty="0" smtClean="0"/>
              <a:t>как информация</a:t>
            </a:r>
            <a:r>
              <a:rPr lang="ru-RU" sz="2400" dirty="0"/>
              <a:t>, размещенная на нем, во-первых, бесплатная, а во-вторых, </a:t>
            </a:r>
            <a:r>
              <a:rPr lang="ru-RU" sz="2400" dirty="0" smtClean="0"/>
              <a:t>актуальная (размещается </a:t>
            </a:r>
            <a:r>
              <a:rPr lang="ru-RU" sz="2400" dirty="0"/>
              <a:t>еженедельно).</a:t>
            </a:r>
          </a:p>
        </p:txBody>
      </p:sp>
      <p:sp>
        <p:nvSpPr>
          <p:cNvPr id="4" name="Прямоугольник 3"/>
          <p:cNvSpPr/>
          <p:nvPr/>
        </p:nvSpPr>
        <p:spPr>
          <a:xfrm>
            <a:off x="3677272" y="398562"/>
            <a:ext cx="6638356" cy="461665"/>
          </a:xfrm>
          <a:prstGeom prst="rect">
            <a:avLst/>
          </a:prstGeom>
        </p:spPr>
        <p:txBody>
          <a:bodyPr wrap="none">
            <a:spAutoFit/>
          </a:bodyPr>
          <a:lstStyle/>
          <a:p>
            <a:r>
              <a:rPr lang="ru-RU" sz="2400" b="1" dirty="0"/>
              <a:t>Приказ ФАС России от 22.11.2024 N 894/24</a:t>
            </a:r>
            <a:endParaRPr lang="ru-RU" sz="2400" dirty="0"/>
          </a:p>
        </p:txBody>
      </p:sp>
    </p:spTree>
    <p:extLst>
      <p:ext uri="{BB962C8B-B14F-4D97-AF65-F5344CB8AC3E}">
        <p14:creationId xmlns:p14="http://schemas.microsoft.com/office/powerpoint/2010/main" val="151829344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6330" y="2035076"/>
            <a:ext cx="11436123" cy="2677656"/>
          </a:xfrm>
          <a:prstGeom prst="rect">
            <a:avLst/>
          </a:prstGeom>
        </p:spPr>
        <p:txBody>
          <a:bodyPr wrap="square">
            <a:spAutoFit/>
          </a:bodyPr>
          <a:lstStyle/>
          <a:p>
            <a:r>
              <a:rPr lang="ru-RU" sz="2400" dirty="0" smtClean="0"/>
              <a:t>Учитываем цену по месту фактической заправки, а не места нахождения заказчика.</a:t>
            </a:r>
          </a:p>
          <a:p>
            <a:endParaRPr lang="ru-RU" sz="2400" dirty="0"/>
          </a:p>
          <a:p>
            <a:r>
              <a:rPr lang="ru-RU" sz="2400" dirty="0" smtClean="0"/>
              <a:t>Как учитывать заправку в нескольких регионах – вопрос открытый (есть рекомендации брать среднеарифметическую цену или разбивать топливо по месту заправки в самой закупке – АИ-95 в Воронежской и АИ-95 в Брянской области отдельными позициями с отдельной ценой)</a:t>
            </a:r>
            <a:endParaRPr lang="ru-RU" sz="2400" dirty="0"/>
          </a:p>
        </p:txBody>
      </p:sp>
      <p:sp>
        <p:nvSpPr>
          <p:cNvPr id="4" name="Прямоугольник 3"/>
          <p:cNvSpPr/>
          <p:nvPr/>
        </p:nvSpPr>
        <p:spPr>
          <a:xfrm>
            <a:off x="3677272" y="398562"/>
            <a:ext cx="6638356" cy="461665"/>
          </a:xfrm>
          <a:prstGeom prst="rect">
            <a:avLst/>
          </a:prstGeom>
        </p:spPr>
        <p:txBody>
          <a:bodyPr wrap="none">
            <a:spAutoFit/>
          </a:bodyPr>
          <a:lstStyle/>
          <a:p>
            <a:r>
              <a:rPr lang="ru-RU" sz="2400" b="1" dirty="0"/>
              <a:t>Приказ ФАС России от 22.11.2024 N 894/24</a:t>
            </a:r>
            <a:endParaRPr lang="ru-RU" sz="2400" dirty="0"/>
          </a:p>
        </p:txBody>
      </p:sp>
    </p:spTree>
    <p:extLst>
      <p:ext uri="{BB962C8B-B14F-4D97-AF65-F5344CB8AC3E}">
        <p14:creationId xmlns:p14="http://schemas.microsoft.com/office/powerpoint/2010/main" val="1859504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1625920"/>
            <a:ext cx="12046950" cy="1077218"/>
          </a:xfrm>
          <a:prstGeom prst="rect">
            <a:avLst/>
          </a:prstGeom>
        </p:spPr>
        <p:txBody>
          <a:bodyPr wrap="square">
            <a:spAutoFit/>
          </a:bodyPr>
          <a:lstStyle/>
          <a:p>
            <a:pPr latinLnBrk="1"/>
            <a:r>
              <a:rPr lang="ru-RU" sz="1600" dirty="0">
                <a:latin typeface="Segoe UI" panose="020B0502040204020203" pitchFamily="34" charset="0"/>
              </a:rPr>
              <a:t>Постановление Правительства РФ от 11.09.2015 N </a:t>
            </a:r>
            <a:r>
              <a:rPr lang="ru-RU" sz="1600" dirty="0" smtClean="0">
                <a:latin typeface="Segoe UI" panose="020B0502040204020203" pitchFamily="34" charset="0"/>
              </a:rPr>
              <a:t>964 </a:t>
            </a:r>
            <a:r>
              <a:rPr lang="ru-RU" sz="1600" dirty="0">
                <a:latin typeface="Segoe UI" panose="020B0502040204020203" pitchFamily="34" charset="0"/>
              </a:rPr>
              <a:t>"О федеральном органе исполнительной власти, уполномоченном на установление порядка определения начальной (максимальной) цены контракта, цены контракта, заключаемого с единственным поставщиком (подрядчиком, исполнителем), начальной цены единицы товара, работы, услуги при осуществлении закупок </a:t>
            </a:r>
            <a:r>
              <a:rPr lang="ru-RU" sz="1600" b="1" dirty="0">
                <a:latin typeface="Segoe UI" panose="020B0502040204020203" pitchFamily="34" charset="0"/>
              </a:rPr>
              <a:t>в сфере градостроительной деятельности </a:t>
            </a:r>
            <a:r>
              <a:rPr lang="ru-RU" sz="1600" dirty="0">
                <a:latin typeface="Segoe UI" panose="020B0502040204020203" pitchFamily="34" charset="0"/>
              </a:rPr>
              <a:t>(за исключением территориального планирования</a:t>
            </a:r>
            <a:r>
              <a:rPr lang="ru-RU" sz="1600" dirty="0" smtClean="0">
                <a:latin typeface="Segoe UI" panose="020B0502040204020203" pitchFamily="34" charset="0"/>
              </a:rPr>
              <a:t>)"</a:t>
            </a:r>
            <a:endParaRPr lang="ru-RU" sz="1600" dirty="0">
              <a:latin typeface="Segoe UI" panose="020B0502040204020203" pitchFamily="34" charset="0"/>
            </a:endParaRPr>
          </a:p>
        </p:txBody>
      </p:sp>
      <p:sp>
        <p:nvSpPr>
          <p:cNvPr id="3" name="Прямоугольник 2"/>
          <p:cNvSpPr/>
          <p:nvPr/>
        </p:nvSpPr>
        <p:spPr>
          <a:xfrm>
            <a:off x="1" y="3112847"/>
            <a:ext cx="12046951" cy="1077218"/>
          </a:xfrm>
          <a:prstGeom prst="rect">
            <a:avLst/>
          </a:prstGeom>
        </p:spPr>
        <p:txBody>
          <a:bodyPr wrap="square">
            <a:spAutoFit/>
          </a:bodyPr>
          <a:lstStyle/>
          <a:p>
            <a:r>
              <a:rPr lang="ru-RU" sz="1600" dirty="0">
                <a:latin typeface="Segoe UI" panose="020B0502040204020203" pitchFamily="34" charset="0"/>
              </a:rPr>
              <a:t>Постановление Правительства РФ от 02.07.2019 N 847 "О федеральном органе исполнительной власти, уполномоченном на установление порядка определения начальной (максимальной) цены контракта, цены контракта, заключаемого с единственным поставщиком (подрядчиком, исполнителем), и начальной цены единицы товара, работы, услуги при осуществлении закупок </a:t>
            </a:r>
            <a:r>
              <a:rPr lang="ru-RU" sz="1600" b="1" dirty="0">
                <a:latin typeface="Segoe UI" panose="020B0502040204020203" pitchFamily="34" charset="0"/>
              </a:rPr>
              <a:t>медицинских изделий</a:t>
            </a:r>
            <a:r>
              <a:rPr lang="ru-RU" sz="1600" dirty="0">
                <a:latin typeface="Segoe UI" panose="020B0502040204020203" pitchFamily="34" charset="0"/>
              </a:rPr>
              <a:t>"</a:t>
            </a:r>
            <a:endParaRPr lang="ru-RU" sz="1600" dirty="0"/>
          </a:p>
        </p:txBody>
      </p:sp>
    </p:spTree>
    <p:extLst>
      <p:ext uri="{BB962C8B-B14F-4D97-AF65-F5344CB8AC3E}">
        <p14:creationId xmlns:p14="http://schemas.microsoft.com/office/powerpoint/2010/main" val="384234477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3329" y="821610"/>
            <a:ext cx="11436123" cy="923330"/>
          </a:xfrm>
          <a:prstGeom prst="rect">
            <a:avLst/>
          </a:prstGeom>
        </p:spPr>
        <p:txBody>
          <a:bodyPr wrap="square">
            <a:spAutoFit/>
          </a:bodyPr>
          <a:lstStyle/>
          <a:p>
            <a:r>
              <a:rPr lang="ru-RU" sz="1800" b="1" dirty="0" smtClean="0"/>
              <a:t>Если цена взятая по данным Росстата будет слишком низкой и имеется риски несостоявшейся закупки, то пунктом 7 Приказа ФАС предусмотрена возможность применения дополнительных коэффициентов.</a:t>
            </a:r>
            <a:endParaRPr lang="ru-RU" sz="1800" dirty="0"/>
          </a:p>
        </p:txBody>
      </p:sp>
      <p:sp>
        <p:nvSpPr>
          <p:cNvPr id="2" name="Прямоугольник 1"/>
          <p:cNvSpPr/>
          <p:nvPr/>
        </p:nvSpPr>
        <p:spPr>
          <a:xfrm>
            <a:off x="179702" y="1830543"/>
            <a:ext cx="11076055" cy="267765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342900" algn="just">
              <a:spcBef>
                <a:spcPts val="1200"/>
              </a:spcBef>
            </a:pPr>
            <a:r>
              <a:rPr lang="ru-RU" sz="2400" dirty="0" smtClean="0">
                <a:latin typeface="Times New Roman" panose="02020603050405020304" pitchFamily="18" charset="0"/>
                <a:ea typeface="Times New Roman" panose="02020603050405020304" pitchFamily="18" charset="0"/>
              </a:rPr>
              <a:t>«Дополнительно </a:t>
            </a:r>
            <a:r>
              <a:rPr lang="ru-RU" sz="2400" dirty="0">
                <a:latin typeface="Times New Roman" panose="02020603050405020304" pitchFamily="18" charset="0"/>
                <a:ea typeface="Times New Roman" panose="02020603050405020304" pitchFamily="18" charset="0"/>
              </a:rPr>
              <a:t>с учетом условий поставки Товара, в том числе сроков и объемов поставки, наличия авансирования, порядка расчетов за поставленный Товар, </a:t>
            </a:r>
            <a:r>
              <a:rPr lang="ru-RU" sz="2400" b="1" dirty="0">
                <a:latin typeface="Times New Roman" panose="02020603050405020304" pitchFamily="18" charset="0"/>
                <a:ea typeface="Times New Roman" panose="02020603050405020304" pitchFamily="18" charset="0"/>
              </a:rPr>
              <a:t>могут применяться коэффициенты стоимости отвлечения денежных средств </a:t>
            </a:r>
            <a:r>
              <a:rPr lang="ru-RU" sz="2400" dirty="0">
                <a:latin typeface="Times New Roman" panose="02020603050405020304" pitchFamily="18" charset="0"/>
                <a:ea typeface="Times New Roman" panose="02020603050405020304" pitchFamily="18" charset="0"/>
              </a:rPr>
              <a:t>при предоставлении отсрочки платежа </a:t>
            </a:r>
            <a:r>
              <a:rPr lang="ru-RU" sz="2400" b="1" dirty="0">
                <a:latin typeface="Times New Roman" panose="02020603050405020304" pitchFamily="18" charset="0"/>
                <a:ea typeface="Times New Roman" panose="02020603050405020304" pitchFamily="18" charset="0"/>
              </a:rPr>
              <a:t>в размере текущей ставки рефинансирования Банка России и коэффициент перехода на сезонный вид продукции</a:t>
            </a:r>
            <a:r>
              <a:rPr lang="ru-RU" sz="2400" dirty="0">
                <a:latin typeface="Times New Roman" panose="02020603050405020304" pitchFamily="18" charset="0"/>
                <a:ea typeface="Times New Roman" panose="02020603050405020304" pitchFamily="18" charset="0"/>
              </a:rPr>
              <a:t>, рассчитанный на основании статистических данных аналогичного периода поставки предыдущего года</a:t>
            </a:r>
            <a:r>
              <a:rPr lang="ru-RU" sz="2400" dirty="0" smtClean="0">
                <a:latin typeface="Times New Roman" panose="02020603050405020304" pitchFamily="18" charset="0"/>
                <a:ea typeface="Times New Roman" panose="02020603050405020304" pitchFamily="18" charset="0"/>
              </a:rPr>
              <a:t>.»			</a:t>
            </a:r>
            <a:r>
              <a:rPr lang="ru-RU" sz="1800" i="1" dirty="0" smtClean="0">
                <a:latin typeface="Times New Roman" panose="02020603050405020304" pitchFamily="18" charset="0"/>
                <a:ea typeface="Times New Roman" panose="02020603050405020304" pitchFamily="18" charset="0"/>
              </a:rPr>
              <a:t>п. 7 Приказа ФАС России №894/24</a:t>
            </a:r>
            <a:endParaRPr lang="ru-RU" sz="2400" i="1" dirty="0">
              <a:effectLst/>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3686093" y="178048"/>
            <a:ext cx="6638356" cy="461665"/>
          </a:xfrm>
          <a:prstGeom prst="rect">
            <a:avLst/>
          </a:prstGeom>
        </p:spPr>
        <p:txBody>
          <a:bodyPr wrap="none">
            <a:spAutoFit/>
          </a:bodyPr>
          <a:lstStyle/>
          <a:p>
            <a:r>
              <a:rPr lang="ru-RU" sz="2400" b="1" dirty="0"/>
              <a:t>Приказ ФАС России от 22.11.2024 N 894/24</a:t>
            </a:r>
            <a:endParaRPr lang="ru-RU" sz="2400" dirty="0"/>
          </a:p>
        </p:txBody>
      </p:sp>
      <p:sp>
        <p:nvSpPr>
          <p:cNvPr id="5" name="TextBox 4"/>
          <p:cNvSpPr txBox="1"/>
          <p:nvPr/>
        </p:nvSpPr>
        <p:spPr>
          <a:xfrm>
            <a:off x="179702" y="4886325"/>
            <a:ext cx="11129963" cy="1569660"/>
          </a:xfrm>
          <a:prstGeom prst="rect">
            <a:avLst/>
          </a:prstGeom>
          <a:noFill/>
        </p:spPr>
        <p:txBody>
          <a:bodyPr wrap="square" rtlCol="0">
            <a:spAutoFit/>
          </a:bodyPr>
          <a:lstStyle/>
          <a:p>
            <a:r>
              <a:rPr lang="ru-RU" sz="2400" dirty="0" smtClean="0"/>
              <a:t>Существует возможность искусственно увеличить рассчитываемую цену на топливо путем увеличения срока на предоставления документа о приемке в условиях контракта, что позволит увеличить размер коэффициента отвлечения денежных средств.</a:t>
            </a:r>
            <a:endParaRPr lang="ru-RU" sz="2400" dirty="0"/>
          </a:p>
        </p:txBody>
      </p:sp>
    </p:spTree>
    <p:extLst>
      <p:ext uri="{BB962C8B-B14F-4D97-AF65-F5344CB8AC3E}">
        <p14:creationId xmlns:p14="http://schemas.microsoft.com/office/powerpoint/2010/main" val="10846597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3329" y="821610"/>
            <a:ext cx="11436123" cy="923330"/>
          </a:xfrm>
          <a:prstGeom prst="rect">
            <a:avLst/>
          </a:prstGeom>
        </p:spPr>
        <p:txBody>
          <a:bodyPr wrap="square">
            <a:spAutoFit/>
          </a:bodyPr>
          <a:lstStyle/>
          <a:p>
            <a:r>
              <a:rPr lang="ru-RU" sz="1800" b="1" dirty="0" smtClean="0"/>
              <a:t>Если цена взятая по данным Росстата будет слишком низкой и имеется риски несостоявшейся закупки, то пунктом 7 Приказа ФАС предусмотрена возможность применения дополнительных коэффициентов.</a:t>
            </a:r>
            <a:endParaRPr lang="ru-RU" sz="1800" dirty="0"/>
          </a:p>
        </p:txBody>
      </p:sp>
      <p:sp>
        <p:nvSpPr>
          <p:cNvPr id="2" name="Прямоугольник 1"/>
          <p:cNvSpPr/>
          <p:nvPr/>
        </p:nvSpPr>
        <p:spPr>
          <a:xfrm>
            <a:off x="179702" y="1830543"/>
            <a:ext cx="11076055" cy="267765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342900" algn="just">
              <a:spcBef>
                <a:spcPts val="1200"/>
              </a:spcBef>
            </a:pPr>
            <a:r>
              <a:rPr lang="ru-RU" sz="2400" dirty="0" smtClean="0">
                <a:latin typeface="Times New Roman" panose="02020603050405020304" pitchFamily="18" charset="0"/>
                <a:ea typeface="Times New Roman" panose="02020603050405020304" pitchFamily="18" charset="0"/>
              </a:rPr>
              <a:t>«Дополнительно </a:t>
            </a:r>
            <a:r>
              <a:rPr lang="ru-RU" sz="2400" dirty="0">
                <a:latin typeface="Times New Roman" panose="02020603050405020304" pitchFamily="18" charset="0"/>
                <a:ea typeface="Times New Roman" panose="02020603050405020304" pitchFamily="18" charset="0"/>
              </a:rPr>
              <a:t>с учетом условий поставки Товара, в том числе сроков и объемов поставки, наличия авансирования, порядка расчетов за поставленный Товар, </a:t>
            </a:r>
            <a:r>
              <a:rPr lang="ru-RU" sz="2400" b="1" dirty="0">
                <a:latin typeface="Times New Roman" panose="02020603050405020304" pitchFamily="18" charset="0"/>
                <a:ea typeface="Times New Roman" panose="02020603050405020304" pitchFamily="18" charset="0"/>
              </a:rPr>
              <a:t>могут применяться коэффициенты стоимости отвлечения денежных средств </a:t>
            </a:r>
            <a:r>
              <a:rPr lang="ru-RU" sz="2400" dirty="0">
                <a:latin typeface="Times New Roman" panose="02020603050405020304" pitchFamily="18" charset="0"/>
                <a:ea typeface="Times New Roman" panose="02020603050405020304" pitchFamily="18" charset="0"/>
              </a:rPr>
              <a:t>при предоставлении отсрочки платежа </a:t>
            </a:r>
            <a:r>
              <a:rPr lang="ru-RU" sz="2400" b="1" dirty="0">
                <a:latin typeface="Times New Roman" panose="02020603050405020304" pitchFamily="18" charset="0"/>
                <a:ea typeface="Times New Roman" panose="02020603050405020304" pitchFamily="18" charset="0"/>
              </a:rPr>
              <a:t>в размере текущей ставки рефинансирования Банка России и коэффициент перехода на сезонный вид продукции</a:t>
            </a:r>
            <a:r>
              <a:rPr lang="ru-RU" sz="2400" dirty="0">
                <a:latin typeface="Times New Roman" panose="02020603050405020304" pitchFamily="18" charset="0"/>
                <a:ea typeface="Times New Roman" panose="02020603050405020304" pitchFamily="18" charset="0"/>
              </a:rPr>
              <a:t>, рассчитанный на основании статистических данных аналогичного периода поставки предыдущего года</a:t>
            </a:r>
            <a:r>
              <a:rPr lang="ru-RU" sz="2400" dirty="0" smtClean="0">
                <a:latin typeface="Times New Roman" panose="02020603050405020304" pitchFamily="18" charset="0"/>
                <a:ea typeface="Times New Roman" panose="02020603050405020304" pitchFamily="18" charset="0"/>
              </a:rPr>
              <a:t>.»			</a:t>
            </a:r>
            <a:r>
              <a:rPr lang="ru-RU" sz="1800" i="1" dirty="0" smtClean="0">
                <a:latin typeface="Times New Roman" panose="02020603050405020304" pitchFamily="18" charset="0"/>
                <a:ea typeface="Times New Roman" panose="02020603050405020304" pitchFamily="18" charset="0"/>
              </a:rPr>
              <a:t>п. 7 Приказа ФАС России №894/24</a:t>
            </a:r>
            <a:endParaRPr lang="ru-RU" sz="2400" i="1" dirty="0">
              <a:effectLst/>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3686093" y="178048"/>
            <a:ext cx="6638356" cy="461665"/>
          </a:xfrm>
          <a:prstGeom prst="rect">
            <a:avLst/>
          </a:prstGeom>
        </p:spPr>
        <p:txBody>
          <a:bodyPr wrap="none">
            <a:spAutoFit/>
          </a:bodyPr>
          <a:lstStyle/>
          <a:p>
            <a:r>
              <a:rPr lang="ru-RU" sz="2400" b="1" dirty="0"/>
              <a:t>Приказ ФАС России от 22.11.2024 N 894/24</a:t>
            </a:r>
            <a:endParaRPr lang="ru-RU" sz="2400" dirty="0"/>
          </a:p>
        </p:txBody>
      </p:sp>
      <p:sp>
        <p:nvSpPr>
          <p:cNvPr id="5" name="TextBox 4"/>
          <p:cNvSpPr txBox="1"/>
          <p:nvPr/>
        </p:nvSpPr>
        <p:spPr>
          <a:xfrm>
            <a:off x="179702" y="4886325"/>
            <a:ext cx="11129963" cy="830997"/>
          </a:xfrm>
          <a:prstGeom prst="rect">
            <a:avLst/>
          </a:prstGeom>
          <a:noFill/>
          <a:ln w="38100">
            <a:solidFill>
              <a:srgbClr val="FF0000"/>
            </a:solidFill>
          </a:ln>
        </p:spPr>
        <p:txBody>
          <a:bodyPr wrap="square" rtlCol="0">
            <a:spAutoFit/>
          </a:bodyPr>
          <a:lstStyle/>
          <a:p>
            <a:r>
              <a:rPr lang="ru-RU" sz="2400" i="1" dirty="0"/>
              <a:t>Как учитывать </a:t>
            </a:r>
            <a:r>
              <a:rPr lang="ru-RU" sz="2400" i="1" dirty="0" smtClean="0"/>
              <a:t>сроки </a:t>
            </a:r>
            <a:r>
              <a:rPr lang="ru-RU" sz="2400" i="1" dirty="0"/>
              <a:t>и </a:t>
            </a:r>
            <a:r>
              <a:rPr lang="ru-RU" sz="2400" i="1" dirty="0" smtClean="0"/>
              <a:t>объемы </a:t>
            </a:r>
            <a:r>
              <a:rPr lang="ru-RU" sz="2400" i="1" dirty="0"/>
              <a:t>поставки, наличия авансирования, порядка </a:t>
            </a:r>
            <a:r>
              <a:rPr lang="ru-RU" sz="2400" i="1" dirty="0" smtClean="0"/>
              <a:t>расчетов – </a:t>
            </a:r>
            <a:r>
              <a:rPr lang="ru-RU" sz="2400" b="1" i="1" dirty="0" smtClean="0"/>
              <a:t>непонятно.</a:t>
            </a:r>
            <a:endParaRPr lang="ru-RU" sz="2400" b="1" i="1" dirty="0"/>
          </a:p>
        </p:txBody>
      </p:sp>
    </p:spTree>
    <p:extLst>
      <p:ext uri="{BB962C8B-B14F-4D97-AF65-F5344CB8AC3E}">
        <p14:creationId xmlns:p14="http://schemas.microsoft.com/office/powerpoint/2010/main" val="314593644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86093" y="178048"/>
            <a:ext cx="6638356" cy="461665"/>
          </a:xfrm>
          <a:prstGeom prst="rect">
            <a:avLst/>
          </a:prstGeom>
        </p:spPr>
        <p:txBody>
          <a:bodyPr wrap="none">
            <a:spAutoFit/>
          </a:bodyPr>
          <a:lstStyle/>
          <a:p>
            <a:r>
              <a:rPr lang="ru-RU" sz="2400" b="1" dirty="0"/>
              <a:t>Приказ ФАС России от 22.11.2024 N 894/24</a:t>
            </a:r>
            <a:endParaRPr lang="ru-RU" sz="2400" dirty="0"/>
          </a:p>
        </p:txBody>
      </p:sp>
      <p:sp>
        <p:nvSpPr>
          <p:cNvPr id="6" name="TextBox 5"/>
          <p:cNvSpPr txBox="1"/>
          <p:nvPr/>
        </p:nvSpPr>
        <p:spPr>
          <a:xfrm>
            <a:off x="361950" y="914401"/>
            <a:ext cx="8510587" cy="461665"/>
          </a:xfrm>
          <a:prstGeom prst="rect">
            <a:avLst/>
          </a:prstGeom>
          <a:noFill/>
        </p:spPr>
        <p:txBody>
          <a:bodyPr wrap="square" rtlCol="0">
            <a:spAutoFit/>
          </a:bodyPr>
          <a:lstStyle/>
          <a:p>
            <a:r>
              <a:rPr lang="ru-RU" sz="2400" b="1" dirty="0" smtClean="0"/>
              <a:t>Коэффициент отвлечения денежных средств:</a:t>
            </a:r>
            <a:endParaRPr lang="ru-RU" sz="2400" b="1" dirty="0"/>
          </a:p>
        </p:txBody>
      </p:sp>
      <p:sp>
        <p:nvSpPr>
          <p:cNvPr id="7" name="TextBox 6"/>
          <p:cNvSpPr txBox="1"/>
          <p:nvPr/>
        </p:nvSpPr>
        <p:spPr>
          <a:xfrm>
            <a:off x="447675" y="1476375"/>
            <a:ext cx="10191750" cy="3785652"/>
          </a:xfrm>
          <a:prstGeom prst="rect">
            <a:avLst/>
          </a:prstGeom>
          <a:noFill/>
        </p:spPr>
        <p:txBody>
          <a:bodyPr wrap="square" rtlCol="0">
            <a:spAutoFit/>
          </a:bodyPr>
          <a:lstStyle/>
          <a:p>
            <a:r>
              <a:rPr lang="ru-RU" sz="2400" dirty="0" err="1" smtClean="0"/>
              <a:t>Кодс</a:t>
            </a:r>
            <a:r>
              <a:rPr lang="ru-RU" sz="2400" dirty="0" smtClean="0"/>
              <a:t> = (</a:t>
            </a:r>
            <a:r>
              <a:rPr lang="ru-RU" sz="2400" dirty="0" err="1" smtClean="0"/>
              <a:t>Кцб</a:t>
            </a:r>
            <a:r>
              <a:rPr lang="ru-RU" sz="2400" dirty="0" smtClean="0"/>
              <a:t>/100)/12*</a:t>
            </a:r>
            <a:r>
              <a:rPr lang="en-US" sz="2400" dirty="0" smtClean="0"/>
              <a:t>N</a:t>
            </a:r>
            <a:r>
              <a:rPr lang="ru-RU" sz="2400" dirty="0" smtClean="0"/>
              <a:t> + 1</a:t>
            </a:r>
            <a:endParaRPr lang="en-US" sz="2400" dirty="0" smtClean="0"/>
          </a:p>
          <a:p>
            <a:endParaRPr lang="en-US" sz="2400" dirty="0"/>
          </a:p>
          <a:p>
            <a:r>
              <a:rPr lang="ru-RU" sz="2400" dirty="0" smtClean="0"/>
              <a:t>Где:</a:t>
            </a:r>
          </a:p>
          <a:p>
            <a:endParaRPr lang="ru-RU" sz="2400" dirty="0"/>
          </a:p>
          <a:p>
            <a:r>
              <a:rPr lang="ru-RU" sz="2400" dirty="0" err="1" smtClean="0"/>
              <a:t>Кодс</a:t>
            </a:r>
            <a:r>
              <a:rPr lang="ru-RU" sz="2400" dirty="0" smtClean="0"/>
              <a:t> – коэффициент отвлечения Д/С</a:t>
            </a:r>
          </a:p>
          <a:p>
            <a:endParaRPr lang="ru-RU" sz="2400" dirty="0"/>
          </a:p>
          <a:p>
            <a:r>
              <a:rPr lang="ru-RU" sz="2400" dirty="0" err="1" smtClean="0"/>
              <a:t>Кцб</a:t>
            </a:r>
            <a:r>
              <a:rPr lang="ru-RU" sz="2400" dirty="0" smtClean="0"/>
              <a:t> – ключевая ставка ЦБ на момент расчета в % (15,5)</a:t>
            </a:r>
          </a:p>
          <a:p>
            <a:endParaRPr lang="ru-RU" sz="2400" dirty="0"/>
          </a:p>
          <a:p>
            <a:r>
              <a:rPr lang="en-US" sz="2400" dirty="0" smtClean="0"/>
              <a:t>N – </a:t>
            </a:r>
            <a:r>
              <a:rPr lang="ru-RU" sz="2400" dirty="0" smtClean="0"/>
              <a:t>срок отвлечения денежных средств в месяцах (включает срок поставки, приемки и оплаты)</a:t>
            </a:r>
            <a:endParaRPr lang="ru-RU" sz="2400" dirty="0"/>
          </a:p>
        </p:txBody>
      </p:sp>
    </p:spTree>
    <p:extLst>
      <p:ext uri="{BB962C8B-B14F-4D97-AF65-F5344CB8AC3E}">
        <p14:creationId xmlns:p14="http://schemas.microsoft.com/office/powerpoint/2010/main" val="213210457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86093" y="178048"/>
            <a:ext cx="6638356" cy="461665"/>
          </a:xfrm>
          <a:prstGeom prst="rect">
            <a:avLst/>
          </a:prstGeom>
        </p:spPr>
        <p:txBody>
          <a:bodyPr wrap="none">
            <a:spAutoFit/>
          </a:bodyPr>
          <a:lstStyle/>
          <a:p>
            <a:r>
              <a:rPr lang="ru-RU" sz="2400" b="1" dirty="0"/>
              <a:t>Приказ ФАС России от 22.11.2024 N 894/24</a:t>
            </a:r>
            <a:endParaRPr lang="ru-RU" sz="2400" dirty="0"/>
          </a:p>
        </p:txBody>
      </p:sp>
      <p:sp>
        <p:nvSpPr>
          <p:cNvPr id="6" name="TextBox 5"/>
          <p:cNvSpPr txBox="1"/>
          <p:nvPr/>
        </p:nvSpPr>
        <p:spPr>
          <a:xfrm>
            <a:off x="361950" y="914401"/>
            <a:ext cx="8510587" cy="461665"/>
          </a:xfrm>
          <a:prstGeom prst="rect">
            <a:avLst/>
          </a:prstGeom>
          <a:noFill/>
        </p:spPr>
        <p:txBody>
          <a:bodyPr wrap="square" rtlCol="0">
            <a:spAutoFit/>
          </a:bodyPr>
          <a:lstStyle/>
          <a:p>
            <a:r>
              <a:rPr lang="ru-RU" sz="2400" b="1" dirty="0" smtClean="0"/>
              <a:t>Коэффициент отвлечения денежных средств:</a:t>
            </a:r>
            <a:endParaRPr lang="ru-RU" sz="2400" b="1" dirty="0"/>
          </a:p>
        </p:txBody>
      </p:sp>
      <p:sp>
        <p:nvSpPr>
          <p:cNvPr id="7" name="TextBox 6"/>
          <p:cNvSpPr txBox="1"/>
          <p:nvPr/>
        </p:nvSpPr>
        <p:spPr>
          <a:xfrm>
            <a:off x="447675" y="1476375"/>
            <a:ext cx="10191750" cy="3785652"/>
          </a:xfrm>
          <a:prstGeom prst="rect">
            <a:avLst/>
          </a:prstGeom>
          <a:noFill/>
        </p:spPr>
        <p:txBody>
          <a:bodyPr wrap="square" rtlCol="0">
            <a:spAutoFit/>
          </a:bodyPr>
          <a:lstStyle/>
          <a:p>
            <a:r>
              <a:rPr lang="ru-RU" sz="2400" dirty="0" err="1" smtClean="0"/>
              <a:t>Кодс</a:t>
            </a:r>
            <a:r>
              <a:rPr lang="ru-RU" sz="2400" dirty="0" smtClean="0"/>
              <a:t> = ((</a:t>
            </a:r>
            <a:r>
              <a:rPr lang="ru-RU" sz="2400" dirty="0" err="1" smtClean="0"/>
              <a:t>Кцб</a:t>
            </a:r>
            <a:r>
              <a:rPr lang="ru-RU" sz="2400" dirty="0" smtClean="0"/>
              <a:t>/100)/365 + 1)</a:t>
            </a:r>
            <a:endParaRPr lang="en-US" sz="2400" dirty="0" smtClean="0"/>
          </a:p>
          <a:p>
            <a:endParaRPr lang="en-US" sz="2400" dirty="0"/>
          </a:p>
          <a:p>
            <a:r>
              <a:rPr lang="ru-RU" sz="2400" dirty="0" smtClean="0"/>
              <a:t>Где:</a:t>
            </a:r>
          </a:p>
          <a:p>
            <a:endParaRPr lang="ru-RU" sz="2400" dirty="0"/>
          </a:p>
          <a:p>
            <a:r>
              <a:rPr lang="ru-RU" sz="2400" dirty="0" err="1" smtClean="0"/>
              <a:t>Кодс</a:t>
            </a:r>
            <a:r>
              <a:rPr lang="ru-RU" sz="2400" dirty="0" smtClean="0"/>
              <a:t> – коэффициент отвлечения Д/С за 1 день.</a:t>
            </a:r>
          </a:p>
          <a:p>
            <a:endParaRPr lang="ru-RU" sz="2400" dirty="0"/>
          </a:p>
          <a:p>
            <a:r>
              <a:rPr lang="ru-RU" sz="2400" dirty="0" err="1" smtClean="0"/>
              <a:t>Кцб</a:t>
            </a:r>
            <a:r>
              <a:rPr lang="ru-RU" sz="2400" dirty="0" smtClean="0"/>
              <a:t> – ключевая ставка ЦБ на момент расчета в % (15,5)</a:t>
            </a:r>
          </a:p>
          <a:p>
            <a:endParaRPr lang="ru-RU" sz="2400" dirty="0"/>
          </a:p>
          <a:p>
            <a:r>
              <a:rPr lang="en-US" sz="2400" dirty="0" smtClean="0"/>
              <a:t>N – </a:t>
            </a:r>
            <a:r>
              <a:rPr lang="ru-RU" sz="2400" dirty="0" smtClean="0"/>
              <a:t>срок отвлечения денежных средств в днях (включает срок поставки, приемки и оплаты)</a:t>
            </a:r>
            <a:endParaRPr lang="ru-RU" sz="2400" dirty="0"/>
          </a:p>
        </p:txBody>
      </p:sp>
    </p:spTree>
    <p:extLst>
      <p:ext uri="{BB962C8B-B14F-4D97-AF65-F5344CB8AC3E}">
        <p14:creationId xmlns:p14="http://schemas.microsoft.com/office/powerpoint/2010/main" val="90225856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86093" y="178048"/>
            <a:ext cx="6638356" cy="461665"/>
          </a:xfrm>
          <a:prstGeom prst="rect">
            <a:avLst/>
          </a:prstGeom>
        </p:spPr>
        <p:txBody>
          <a:bodyPr wrap="none">
            <a:spAutoFit/>
          </a:bodyPr>
          <a:lstStyle/>
          <a:p>
            <a:r>
              <a:rPr lang="ru-RU" sz="2400" b="1" dirty="0"/>
              <a:t>Приказ ФАС России от 22.11.2024 N 894/24</a:t>
            </a:r>
            <a:endParaRPr lang="ru-RU" sz="2400" dirty="0"/>
          </a:p>
        </p:txBody>
      </p:sp>
      <p:sp>
        <p:nvSpPr>
          <p:cNvPr id="6" name="TextBox 5"/>
          <p:cNvSpPr txBox="1"/>
          <p:nvPr/>
        </p:nvSpPr>
        <p:spPr>
          <a:xfrm>
            <a:off x="361950" y="914401"/>
            <a:ext cx="8510587" cy="461665"/>
          </a:xfrm>
          <a:prstGeom prst="rect">
            <a:avLst/>
          </a:prstGeom>
          <a:noFill/>
        </p:spPr>
        <p:txBody>
          <a:bodyPr wrap="square" rtlCol="0">
            <a:spAutoFit/>
          </a:bodyPr>
          <a:lstStyle/>
          <a:p>
            <a:r>
              <a:rPr lang="ru-RU" sz="2400" b="1" dirty="0" smtClean="0"/>
              <a:t>Коэффициент отвлечения денежных средств:</a:t>
            </a:r>
            <a:endParaRPr lang="ru-RU" sz="2400" b="1" dirty="0"/>
          </a:p>
        </p:txBody>
      </p:sp>
      <p:sp>
        <p:nvSpPr>
          <p:cNvPr id="7" name="TextBox 6"/>
          <p:cNvSpPr txBox="1"/>
          <p:nvPr/>
        </p:nvSpPr>
        <p:spPr>
          <a:xfrm>
            <a:off x="447674" y="1476375"/>
            <a:ext cx="11663363" cy="4401205"/>
          </a:xfrm>
          <a:prstGeom prst="rect">
            <a:avLst/>
          </a:prstGeom>
          <a:noFill/>
        </p:spPr>
        <p:txBody>
          <a:bodyPr wrap="square" rtlCol="0">
            <a:spAutoFit/>
          </a:bodyPr>
          <a:lstStyle/>
          <a:p>
            <a:r>
              <a:rPr lang="ru-RU" sz="2000" i="1" dirty="0"/>
              <a:t>Согласно ролику, размещенному на сайте ФАС (</a:t>
            </a:r>
            <a:r>
              <a:rPr lang="ru-RU" sz="2000" i="1" u="sng" dirty="0">
                <a:solidFill>
                  <a:srgbClr val="0070C0"/>
                </a:solidFill>
              </a:rPr>
              <a:t>https://fas.gov.ru/p/videos/3383</a:t>
            </a:r>
            <a:r>
              <a:rPr lang="ru-RU" sz="2000" i="1" dirty="0"/>
              <a:t>) коэффициент отвлечения денежных средств рассчитывается на весь период исполнения контракта, то есть на срок поставки плюс срок оплаты. Указанный подход также может быть подвергнут критике, так как в случае, если оплата производится ежемесячно, отвлечения денежных средств на указанный длительный период не осуществляется</a:t>
            </a:r>
            <a:r>
              <a:rPr lang="ru-RU" sz="2000" i="1" dirty="0" smtClean="0"/>
              <a:t>.</a:t>
            </a:r>
          </a:p>
          <a:p>
            <a:endParaRPr lang="ru-RU" sz="2000" i="1" dirty="0"/>
          </a:p>
          <a:p>
            <a:r>
              <a:rPr lang="ru-RU" sz="2000" i="1" dirty="0"/>
              <a:t>Так как нормативными актами не установлено, на какой период времени насчитывается </a:t>
            </a:r>
            <a:r>
              <a:rPr lang="ru-RU" sz="2000" i="1" dirty="0" err="1"/>
              <a:t>Кодс</a:t>
            </a:r>
            <a:r>
              <a:rPr lang="ru-RU" sz="2000" i="1" dirty="0"/>
              <a:t>, этот коэффициент можно применять относительно свободно. И так как ФАС рекомендует его вообще брать за весь период действия контракта плюс месяц, мы также можем позволить себе некоторую вольность. Например, предположить, что заправка ведется в течение всего месяца, а значит первые отвлеченные из оборота денежные средства появляются с первого дня месяца. А значит, в расчет коэффициента можно принять не последнюю поставку, а первую. Итого получится 30 дней поставка, затем стандартные </a:t>
            </a:r>
            <a:r>
              <a:rPr lang="ru-RU" sz="2000" i="1" dirty="0" err="1"/>
              <a:t>ДоП</a:t>
            </a:r>
            <a:r>
              <a:rPr lang="ru-RU" sz="2000" i="1" dirty="0"/>
              <a:t>, приемка, оплата. Итого - 72 дня. </a:t>
            </a:r>
            <a:endParaRPr lang="ru-RU" sz="2000" dirty="0"/>
          </a:p>
        </p:txBody>
      </p:sp>
    </p:spTree>
    <p:extLst>
      <p:ext uri="{BB962C8B-B14F-4D97-AF65-F5344CB8AC3E}">
        <p14:creationId xmlns:p14="http://schemas.microsoft.com/office/powerpoint/2010/main" val="141805217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00252"/>
            <a:ext cx="11887200" cy="4985980"/>
          </a:xfrm>
          <a:prstGeom prst="rect">
            <a:avLst/>
          </a:prstGeom>
        </p:spPr>
        <p:txBody>
          <a:bodyPr wrap="square">
            <a:spAutoFit/>
          </a:bodyPr>
          <a:lstStyle/>
          <a:p>
            <a:pPr fontAlgn="base"/>
            <a:r>
              <a:rPr lang="ru-RU" sz="1800" dirty="0">
                <a:latin typeface="PT Serif"/>
              </a:rPr>
              <a:t>В </a:t>
            </a:r>
            <a:r>
              <a:rPr lang="ru-RU" sz="1800" b="1" dirty="0">
                <a:latin typeface="PT Serif"/>
              </a:rPr>
              <a:t>случае если на дату определения цены на Товар отсутствуют данные о значении рыночного индикатора </a:t>
            </a:r>
            <a:r>
              <a:rPr lang="ru-RU" sz="1800" dirty="0">
                <a:latin typeface="PT Serif"/>
              </a:rPr>
              <a:t>(биржевого индикатора либо статистических данных, предоставляемых ЦДУ ТЭК согласно договору о предоставлении услуг по подготовке и передаче информационных продуктов в области ТЭК и (или) </a:t>
            </a:r>
            <a:r>
              <a:rPr lang="ru-RU" sz="1800" b="1" dirty="0">
                <a:latin typeface="PT Serif"/>
              </a:rPr>
              <a:t>распространяемых либо предоставляемых данных Федеральной службы государственной статистики</a:t>
            </a:r>
            <a:r>
              <a:rPr lang="ru-RU" sz="1800" dirty="0">
                <a:latin typeface="PT Serif"/>
              </a:rPr>
              <a:t>, единой межведомственной информационно-статистической системы и </a:t>
            </a:r>
            <a:r>
              <a:rPr lang="ru-RU" sz="1800" b="1" dirty="0">
                <a:latin typeface="PT Serif"/>
              </a:rPr>
              <a:t>других источников, распространяющих либо предоставляющих статистическую информацию</a:t>
            </a:r>
            <a:r>
              <a:rPr lang="ru-RU" sz="1800" dirty="0">
                <a:latin typeface="PT Serif"/>
              </a:rPr>
              <a:t>), то НМЦК, Начальная цена и Цена контракта на такой Товар определяются на уровне, не превышающем расчетное значение рыночного индикатора, определяемого путем индексации рыночного индикатора для последнего из имеющихся периодов с применением соответствующих индексов (индексов потребительских цен (далее - ИПЦ), определенных в прогнозе социально-экономического развития Российской Федерации на среднесрочный период, одобренном Правительством Российской Федерации </a:t>
            </a:r>
            <a:r>
              <a:rPr lang="ru-RU" sz="1800" b="1" dirty="0">
                <a:latin typeface="PT Serif"/>
              </a:rPr>
              <a:t>&lt;4&gt;</a:t>
            </a:r>
            <a:r>
              <a:rPr lang="ru-RU" sz="1800" dirty="0">
                <a:latin typeface="PT Serif"/>
              </a:rPr>
              <a:t>), с учетом условий поставки Товара, в том числе сроков и объемов поставки, наличия авансирования и порядка расчетов за поставленный Товар</a:t>
            </a:r>
            <a:r>
              <a:rPr lang="ru-RU" sz="1800" dirty="0" smtClean="0">
                <a:latin typeface="PT Serif"/>
              </a:rPr>
              <a:t>.</a:t>
            </a:r>
            <a:endParaRPr lang="ru-RU" dirty="0" smtClean="0">
              <a:latin typeface="PT Serif"/>
            </a:endParaRPr>
          </a:p>
          <a:p>
            <a:pPr fontAlgn="base"/>
            <a:endParaRPr lang="ru-RU" dirty="0">
              <a:latin typeface="PT Serif"/>
            </a:endParaRPr>
          </a:p>
          <a:p>
            <a:pPr fontAlgn="base"/>
            <a:endParaRPr lang="ru-RU" dirty="0" smtClean="0">
              <a:latin typeface="PT Serif"/>
            </a:endParaRPr>
          </a:p>
          <a:p>
            <a:pPr fontAlgn="base"/>
            <a:endParaRPr lang="ru-RU" dirty="0">
              <a:latin typeface="PT Serif"/>
            </a:endParaRPr>
          </a:p>
          <a:p>
            <a:pPr fontAlgn="base"/>
            <a:r>
              <a:rPr lang="ru-RU" b="1" dirty="0">
                <a:latin typeface="PT Serif"/>
              </a:rPr>
              <a:t>&lt;4&gt;</a:t>
            </a:r>
            <a:r>
              <a:rPr lang="ru-RU" dirty="0">
                <a:latin typeface="PT Serif"/>
              </a:rPr>
              <a:t> </a:t>
            </a:r>
            <a:r>
              <a:rPr lang="ru-RU" i="1" dirty="0">
                <a:latin typeface="PT Serif"/>
              </a:rPr>
              <a:t>Пункты 13, 36 Правил разработки, корректировки, осуществления мониторинга и контроля реализации прогноза социально-экономического развития Российской Федерации на среднесрочный период, утвержденных постановлением Правительства Российской Федерации от 14.11.2015 N 1234</a:t>
            </a:r>
          </a:p>
        </p:txBody>
      </p:sp>
      <p:sp>
        <p:nvSpPr>
          <p:cNvPr id="3" name="TextBox 2"/>
          <p:cNvSpPr txBox="1"/>
          <p:nvPr/>
        </p:nvSpPr>
        <p:spPr>
          <a:xfrm>
            <a:off x="132657" y="730920"/>
            <a:ext cx="5140539" cy="369332"/>
          </a:xfrm>
          <a:prstGeom prst="rect">
            <a:avLst/>
          </a:prstGeom>
          <a:noFill/>
        </p:spPr>
        <p:txBody>
          <a:bodyPr wrap="square" rtlCol="0">
            <a:spAutoFit/>
          </a:bodyPr>
          <a:lstStyle/>
          <a:p>
            <a:r>
              <a:rPr lang="ru-RU" sz="1800" b="1" dirty="0" smtClean="0"/>
              <a:t>Пункт 8 Приказа ФАС</a:t>
            </a:r>
            <a:endParaRPr lang="ru-RU" sz="1800" b="1" dirty="0"/>
          </a:p>
        </p:txBody>
      </p:sp>
      <p:sp>
        <p:nvSpPr>
          <p:cNvPr id="4" name="Прямоугольник 3"/>
          <p:cNvSpPr/>
          <p:nvPr/>
        </p:nvSpPr>
        <p:spPr>
          <a:xfrm>
            <a:off x="132657" y="5969555"/>
            <a:ext cx="11568805" cy="523220"/>
          </a:xfrm>
          <a:prstGeom prst="rect">
            <a:avLst/>
          </a:prstGeom>
        </p:spPr>
        <p:txBody>
          <a:bodyPr wrap="square">
            <a:spAutoFit/>
          </a:bodyPr>
          <a:lstStyle/>
          <a:p>
            <a:r>
              <a:rPr lang="ru-RU" u="sng" dirty="0">
                <a:solidFill>
                  <a:schemeClr val="accent4">
                    <a:lumMod val="75000"/>
                  </a:schemeClr>
                </a:solidFill>
                <a:latin typeface="Calibri" panose="020F0502020204030204" pitchFamily="34" charset="0"/>
                <a:ea typeface="Times New Roman" panose="02020603050405020304" pitchFamily="18" charset="0"/>
              </a:rPr>
              <a:t>https://www.economy.gov.ru/material/directions/makroec/prognozy_socialno_ekonomicheskogo_razvitiya/prognoz_socialno_ekonomicheskogo_razvitiya_rf_na_2026_god_i_na_planovyy_period_2027_i_2028_godov.html</a:t>
            </a:r>
            <a:endParaRPr lang="ru-RU" u="sng" dirty="0">
              <a:solidFill>
                <a:schemeClr val="accent4">
                  <a:lumMod val="75000"/>
                </a:schemeClr>
              </a:solidFill>
            </a:endParaRPr>
          </a:p>
        </p:txBody>
      </p:sp>
    </p:spTree>
    <p:extLst>
      <p:ext uri="{BB962C8B-B14F-4D97-AF65-F5344CB8AC3E}">
        <p14:creationId xmlns:p14="http://schemas.microsoft.com/office/powerpoint/2010/main" val="290172046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62" y="1701016"/>
            <a:ext cx="11568112" cy="3970318"/>
          </a:xfrm>
          <a:prstGeom prst="rect">
            <a:avLst/>
          </a:prstGeom>
        </p:spPr>
        <p:txBody>
          <a:bodyPr wrap="square">
            <a:spAutoFit/>
          </a:bodyPr>
          <a:lstStyle/>
          <a:p>
            <a:r>
              <a:rPr lang="ru-RU" sz="1800" dirty="0"/>
              <a:t>9. На период до одобрения Правительством Российской Федерации прогноза социально-экономического развития Российской Федерации на среднесрочный период используются ИПЦ, определенные для расчета НМЦК, Начальной цены, Цены контракта в </a:t>
            </a:r>
            <a:r>
              <a:rPr lang="ru-RU" sz="1800" b="1" dirty="0"/>
              <a:t>базовом варианте одобренного Правительством Российской Федерации прогноза социально-экономического развития Российской Федерации на среднесрочный период</a:t>
            </a:r>
            <a:r>
              <a:rPr lang="ru-RU" sz="1800" dirty="0"/>
              <a:t>.</a:t>
            </a:r>
            <a:br>
              <a:rPr lang="ru-RU" sz="1800" dirty="0"/>
            </a:br>
            <a:endParaRPr lang="ru-RU" sz="1800" dirty="0"/>
          </a:p>
          <a:p>
            <a:r>
              <a:rPr lang="ru-RU" sz="1800" dirty="0"/>
              <a:t>10. На период после одобрения Правительством Российской Федерации прогноза социально-экономического развития Российской Федерации на среднесрочный период в случае определения цены на период поставки Товара более одного календарного месяца к расчету НМЦК, Начальной цены и Цены контракта применяется ИПЦ, </a:t>
            </a:r>
            <a:r>
              <a:rPr lang="ru-RU" sz="1800" b="1" dirty="0"/>
              <a:t>установленный в базовом варианте</a:t>
            </a:r>
            <a:r>
              <a:rPr lang="ru-RU" sz="1800" dirty="0"/>
              <a:t> одобренного Правительством Российской Федерации прогноза социально-экономического развития Российской Федерации на среднесрочный период. </a:t>
            </a:r>
            <a:endParaRPr lang="ru-RU" sz="1800" dirty="0" smtClean="0"/>
          </a:p>
          <a:p>
            <a:endParaRPr lang="ru-RU" sz="1800" dirty="0"/>
          </a:p>
          <a:p>
            <a:r>
              <a:rPr lang="ru-RU" sz="1800" dirty="0"/>
              <a:t>11. </a:t>
            </a:r>
            <a:r>
              <a:rPr lang="ru-RU" sz="1800" b="1" dirty="0"/>
              <a:t>ИПЦ применяется пропорционально количеству месяцев поставки Товара</a:t>
            </a:r>
            <a:r>
              <a:rPr lang="ru-RU" sz="1800" dirty="0"/>
              <a:t>. </a:t>
            </a:r>
          </a:p>
        </p:txBody>
      </p:sp>
      <p:sp>
        <p:nvSpPr>
          <p:cNvPr id="3" name="Прямоугольник 2"/>
          <p:cNvSpPr/>
          <p:nvPr/>
        </p:nvSpPr>
        <p:spPr>
          <a:xfrm>
            <a:off x="3686093" y="497136"/>
            <a:ext cx="6638356" cy="461665"/>
          </a:xfrm>
          <a:prstGeom prst="rect">
            <a:avLst/>
          </a:prstGeom>
        </p:spPr>
        <p:txBody>
          <a:bodyPr wrap="none">
            <a:spAutoFit/>
          </a:bodyPr>
          <a:lstStyle/>
          <a:p>
            <a:r>
              <a:rPr lang="ru-RU" sz="2400" b="1" dirty="0"/>
              <a:t>Приказ ФАС России от 22.11.2024 N 894/24</a:t>
            </a:r>
            <a:endParaRPr lang="ru-RU" sz="2400" dirty="0"/>
          </a:p>
        </p:txBody>
      </p:sp>
    </p:spTree>
    <p:extLst>
      <p:ext uri="{BB962C8B-B14F-4D97-AF65-F5344CB8AC3E}">
        <p14:creationId xmlns:p14="http://schemas.microsoft.com/office/powerpoint/2010/main" val="171299415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86093" y="178048"/>
            <a:ext cx="6638356" cy="461665"/>
          </a:xfrm>
          <a:prstGeom prst="rect">
            <a:avLst/>
          </a:prstGeom>
        </p:spPr>
        <p:txBody>
          <a:bodyPr wrap="none">
            <a:spAutoFit/>
          </a:bodyPr>
          <a:lstStyle/>
          <a:p>
            <a:r>
              <a:rPr lang="ru-RU" sz="2400" b="1" dirty="0"/>
              <a:t>Приказ ФАС России от 22.11.2024 N 894/24</a:t>
            </a:r>
            <a:endParaRPr lang="ru-RU" sz="2400" dirty="0"/>
          </a:p>
        </p:txBody>
      </p:sp>
      <p:sp>
        <p:nvSpPr>
          <p:cNvPr id="3" name="TextBox 2"/>
          <p:cNvSpPr txBox="1"/>
          <p:nvPr/>
        </p:nvSpPr>
        <p:spPr>
          <a:xfrm>
            <a:off x="519113" y="1452563"/>
            <a:ext cx="9691687" cy="2677656"/>
          </a:xfrm>
          <a:prstGeom prst="rect">
            <a:avLst/>
          </a:prstGeom>
          <a:noFill/>
        </p:spPr>
        <p:txBody>
          <a:bodyPr wrap="square" rtlCol="0">
            <a:spAutoFit/>
          </a:bodyPr>
          <a:lstStyle/>
          <a:p>
            <a:r>
              <a:rPr lang="ru-RU" sz="2400" dirty="0" smtClean="0"/>
              <a:t>Получается, если поставка бензина происходит в месяце в котором определен рыночный индикатор (есть статистические данные на этот месяц) то применять ИПЦ не надо.</a:t>
            </a:r>
          </a:p>
          <a:p>
            <a:endParaRPr lang="ru-RU" sz="2400" dirty="0"/>
          </a:p>
          <a:p>
            <a:r>
              <a:rPr lang="ru-RU" sz="2400" dirty="0" smtClean="0"/>
              <a:t>Если поставка ожидается в следующих месяцах – то применить ИПЦ нужно обязательно т.к. на следующие месяца нет статистических данных. </a:t>
            </a:r>
            <a:endParaRPr lang="ru-RU" sz="2400" dirty="0"/>
          </a:p>
        </p:txBody>
      </p:sp>
    </p:spTree>
    <p:extLst>
      <p:ext uri="{BB962C8B-B14F-4D97-AF65-F5344CB8AC3E}">
        <p14:creationId xmlns:p14="http://schemas.microsoft.com/office/powerpoint/2010/main" val="298051080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86093" y="178048"/>
            <a:ext cx="6638356" cy="461665"/>
          </a:xfrm>
          <a:prstGeom prst="rect">
            <a:avLst/>
          </a:prstGeom>
        </p:spPr>
        <p:txBody>
          <a:bodyPr wrap="none">
            <a:spAutoFit/>
          </a:bodyPr>
          <a:lstStyle/>
          <a:p>
            <a:r>
              <a:rPr lang="ru-RU" sz="2400" b="1" dirty="0"/>
              <a:t>Приказ ФАС России от 22.11.2024 N 894/24</a:t>
            </a:r>
            <a:endParaRPr lang="ru-RU" sz="2400" dirty="0"/>
          </a:p>
        </p:txBody>
      </p:sp>
      <p:sp>
        <p:nvSpPr>
          <p:cNvPr id="3" name="TextBox 2"/>
          <p:cNvSpPr txBox="1"/>
          <p:nvPr/>
        </p:nvSpPr>
        <p:spPr>
          <a:xfrm>
            <a:off x="90487" y="763538"/>
            <a:ext cx="11811000" cy="5324535"/>
          </a:xfrm>
          <a:prstGeom prst="rect">
            <a:avLst/>
          </a:prstGeom>
          <a:noFill/>
        </p:spPr>
        <p:txBody>
          <a:bodyPr wrap="square" rtlCol="0">
            <a:spAutoFit/>
          </a:bodyPr>
          <a:lstStyle/>
          <a:p>
            <a:r>
              <a:rPr lang="ru-RU" sz="2000" i="1" dirty="0"/>
              <a:t>Согласно ролику, размещенному на сайте </a:t>
            </a:r>
            <a:r>
              <a:rPr lang="ru-RU" sz="2000" i="1" dirty="0" smtClean="0"/>
              <a:t>ФАС (</a:t>
            </a:r>
            <a:r>
              <a:rPr lang="ru-RU" sz="2000" i="1" u="sng" dirty="0" smtClean="0">
                <a:solidFill>
                  <a:srgbClr val="0070C0"/>
                </a:solidFill>
              </a:rPr>
              <a:t>https</a:t>
            </a:r>
            <a:r>
              <a:rPr lang="ru-RU" sz="2000" i="1" u="sng" dirty="0">
                <a:solidFill>
                  <a:srgbClr val="0070C0"/>
                </a:solidFill>
              </a:rPr>
              <a:t>://fas.gov.ru/p/videos/3383</a:t>
            </a:r>
            <a:r>
              <a:rPr lang="ru-RU" sz="2000" i="1" dirty="0"/>
              <a:t>) допустимо начислять ИПЦ на весь срок исполнения обязательств поставщика, плюс дополнительный месяц на приемку и оплату</a:t>
            </a:r>
            <a:r>
              <a:rPr lang="ru-RU" sz="2000" i="1" dirty="0" smtClean="0"/>
              <a:t>.</a:t>
            </a:r>
          </a:p>
          <a:p>
            <a:endParaRPr lang="ru-RU" sz="2000" i="1" dirty="0" smtClean="0"/>
          </a:p>
          <a:p>
            <a:r>
              <a:rPr lang="ru-RU" sz="2000" i="1" dirty="0" smtClean="0"/>
              <a:t>Указанный </a:t>
            </a:r>
            <a:r>
              <a:rPr lang="ru-RU" sz="2000" i="1" dirty="0"/>
              <a:t>подход вызывает обоснованные сомнения, так как если поставка ведется по месяцам, а не единовременно в конце третьего, например, месяца с даты заключения контракта, то оснований насчитывать ИПЦ на весь срок исполнения контракта не усматривается. Ведь поставка осуществляется ежемесячно, поэтому ИПЦ разумно и логично учитывать нарастающим итогом на каждый месяц поставки. Это технически применимо в том случае, когда закупка топлива осуществляется согласно ч.24 ст.22 без определения объема. При таком варианте заказчик может определить предельную стоимость литра топлива в каждом месяце поставки</a:t>
            </a:r>
            <a:r>
              <a:rPr lang="ru-RU" sz="2000" i="1" dirty="0" smtClean="0"/>
              <a:t>.</a:t>
            </a:r>
          </a:p>
          <a:p>
            <a:endParaRPr lang="ru-RU" sz="2000" dirty="0"/>
          </a:p>
          <a:p>
            <a:r>
              <a:rPr lang="ru-RU" sz="2000" i="1" dirty="0"/>
              <a:t>Если же заказчик проводит процедуру с определенным объемом, то технически рассчитать стоимость за каждый месяц поставки затруднительно. В этом случае </a:t>
            </a:r>
            <a:r>
              <a:rPr lang="ru-RU" sz="2000" i="1" dirty="0" smtClean="0"/>
              <a:t>считаем </a:t>
            </a:r>
            <a:r>
              <a:rPr lang="ru-RU" sz="2000" i="1" dirty="0"/>
              <a:t>ИПЦ по методике ФАС, то есть на весь срок исполнения контракта, который составляет количество месяцев поставки + месяц приемки и </a:t>
            </a:r>
            <a:r>
              <a:rPr lang="ru-RU" sz="2000" i="1" dirty="0" smtClean="0"/>
              <a:t>оплаты.</a:t>
            </a:r>
            <a:endParaRPr lang="ru-RU" sz="2000" dirty="0"/>
          </a:p>
        </p:txBody>
      </p:sp>
    </p:spTree>
    <p:extLst>
      <p:ext uri="{BB962C8B-B14F-4D97-AF65-F5344CB8AC3E}">
        <p14:creationId xmlns:p14="http://schemas.microsoft.com/office/powerpoint/2010/main" val="63849366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86093" y="178048"/>
            <a:ext cx="6638356" cy="461665"/>
          </a:xfrm>
          <a:prstGeom prst="rect">
            <a:avLst/>
          </a:prstGeom>
        </p:spPr>
        <p:txBody>
          <a:bodyPr wrap="none">
            <a:spAutoFit/>
          </a:bodyPr>
          <a:lstStyle/>
          <a:p>
            <a:r>
              <a:rPr lang="ru-RU" sz="2400" b="1" dirty="0"/>
              <a:t>Приказ ФАС России от 22.11.2024 N 894/24</a:t>
            </a:r>
            <a:endParaRPr lang="ru-RU" sz="2400" dirty="0"/>
          </a:p>
        </p:txBody>
      </p:sp>
      <p:sp>
        <p:nvSpPr>
          <p:cNvPr id="3" name="TextBox 2"/>
          <p:cNvSpPr txBox="1"/>
          <p:nvPr/>
        </p:nvSpPr>
        <p:spPr>
          <a:xfrm>
            <a:off x="119062" y="1292176"/>
            <a:ext cx="11811000" cy="1938992"/>
          </a:xfrm>
          <a:prstGeom prst="rect">
            <a:avLst/>
          </a:prstGeom>
          <a:noFill/>
        </p:spPr>
        <p:txBody>
          <a:bodyPr wrap="square" rtlCol="0">
            <a:spAutoFit/>
          </a:bodyPr>
          <a:lstStyle/>
          <a:p>
            <a:r>
              <a:rPr lang="ru-RU" sz="2000" i="1" dirty="0"/>
              <a:t>Также в ролике на сайте ФАС (</a:t>
            </a:r>
            <a:r>
              <a:rPr lang="ru-RU" sz="2000" i="1" u="sng" dirty="0">
                <a:solidFill>
                  <a:srgbClr val="0070C0"/>
                </a:solidFill>
              </a:rPr>
              <a:t>https://fas.gov.ru/p/videos/3383</a:t>
            </a:r>
            <a:r>
              <a:rPr lang="ru-RU" sz="2000" i="1" dirty="0"/>
              <a:t>) рекомендовано учесть длительность процедуры закупки</a:t>
            </a:r>
            <a:r>
              <a:rPr lang="ru-RU" sz="2000" i="1" dirty="0" smtClean="0"/>
              <a:t>.</a:t>
            </a:r>
          </a:p>
          <a:p>
            <a:r>
              <a:rPr lang="ru-RU" sz="2000" i="1" dirty="0" smtClean="0"/>
              <a:t>Сама </a:t>
            </a:r>
            <a:r>
              <a:rPr lang="ru-RU" sz="2000" i="1" dirty="0"/>
              <a:t>процедура, конечно, вопреки мнению ФАС, не идет 3 месяца, но логично и правильно применить ИЦП на период от расчета НМЦК до начала исполнения контракта. Например, если закупка проходит в октябре, а поставка начинается в январе – ИПЦ за ноябрь-декабрь учесть можно и нужно.</a:t>
            </a:r>
            <a:endParaRPr lang="ru-RU" sz="2000" dirty="0"/>
          </a:p>
        </p:txBody>
      </p:sp>
    </p:spTree>
    <p:extLst>
      <p:ext uri="{BB962C8B-B14F-4D97-AF65-F5344CB8AC3E}">
        <p14:creationId xmlns:p14="http://schemas.microsoft.com/office/powerpoint/2010/main" val="93653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037894586"/>
              </p:ext>
            </p:extLst>
          </p:nvPr>
        </p:nvGraphicFramePr>
        <p:xfrm>
          <a:off x="32668" y="1054848"/>
          <a:ext cx="12098568" cy="3815080"/>
        </p:xfrm>
        <a:graphic>
          <a:graphicData uri="http://schemas.openxmlformats.org/drawingml/2006/table">
            <a:tbl>
              <a:tblPr firstRow="1" bandRow="1">
                <a:tableStyleId>{659A13D8-FE40-4CCE-8EAF-32DF1CD57BCF}</a:tableStyleId>
              </a:tblPr>
              <a:tblGrid>
                <a:gridCol w="2454735"/>
                <a:gridCol w="9643833"/>
              </a:tblGrid>
              <a:tr h="370840">
                <a:tc>
                  <a:txBody>
                    <a:bodyPr/>
                    <a:lstStyle/>
                    <a:p>
                      <a:pPr algn="ctr"/>
                      <a:r>
                        <a:rPr lang="ru-RU" sz="3200" dirty="0" smtClean="0"/>
                        <a:t>ПП РФ</a:t>
                      </a:r>
                      <a:endParaRPr lang="ru-RU" sz="3200" dirty="0"/>
                    </a:p>
                  </a:txBody>
                  <a:tcPr/>
                </a:tc>
                <a:tc>
                  <a:txBody>
                    <a:bodyPr/>
                    <a:lstStyle/>
                    <a:p>
                      <a:pPr algn="ctr"/>
                      <a:r>
                        <a:rPr lang="ru-RU" sz="3200" dirty="0" smtClean="0"/>
                        <a:t>Приказ от обосновании</a:t>
                      </a:r>
                      <a:r>
                        <a:rPr lang="ru-RU" sz="3200" baseline="0" dirty="0" smtClean="0"/>
                        <a:t> НМЦК</a:t>
                      </a:r>
                      <a:endParaRPr lang="ru-RU" sz="3200" dirty="0"/>
                    </a:p>
                  </a:txBody>
                  <a:tcPr/>
                </a:tc>
              </a:tr>
              <a:tr h="370840">
                <a:tc>
                  <a:txBody>
                    <a:bodyPr/>
                    <a:lstStyle/>
                    <a:p>
                      <a:pPr algn="ctr"/>
                      <a:r>
                        <a:rPr lang="ru-RU" sz="1800" dirty="0" smtClean="0"/>
                        <a:t>№1130 от 22.08.2024</a:t>
                      </a:r>
                      <a:endParaRPr lang="ru-RU" sz="1800" dirty="0"/>
                    </a:p>
                  </a:txBody>
                  <a:tcPr/>
                </a:tc>
                <a:tc>
                  <a:txBody>
                    <a:bodyPr/>
                    <a:lstStyle/>
                    <a:p>
                      <a:pPr algn="ctr"/>
                      <a:r>
                        <a:rPr lang="en-US" sz="1800" dirty="0" smtClean="0"/>
                        <a:t>(</a:t>
                      </a:r>
                      <a:r>
                        <a:rPr lang="ru-RU" sz="1800" dirty="0" smtClean="0"/>
                        <a:t>транспортное</a:t>
                      </a:r>
                      <a:r>
                        <a:rPr lang="ru-RU" sz="1800" baseline="0" dirty="0" smtClean="0"/>
                        <a:t> машиностроение)</a:t>
                      </a:r>
                      <a:endParaRPr lang="ru-RU" sz="1800" dirty="0"/>
                    </a:p>
                  </a:txBody>
                  <a:tcPr/>
                </a:tc>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1800" dirty="0" smtClean="0"/>
                        <a:t>№34 от 23.01.2021</a:t>
                      </a:r>
                    </a:p>
                  </a:txBody>
                  <a:tcPr/>
                </a:tc>
                <a:tc>
                  <a:txBody>
                    <a:bodyPr/>
                    <a:lstStyle/>
                    <a:p>
                      <a:pPr algn="ctr"/>
                      <a:r>
                        <a:rPr lang="ru-RU" sz="1800" b="0" i="0" u="none" strike="noStrike" cap="none" dirty="0" smtClean="0">
                          <a:solidFill>
                            <a:schemeClr val="dk1"/>
                          </a:solidFill>
                          <a:effectLst/>
                          <a:latin typeface="Arial"/>
                          <a:ea typeface="Arial"/>
                          <a:cs typeface="Arial"/>
                          <a:sym typeface="Arial"/>
                        </a:rPr>
                        <a:t>Приказ </a:t>
                      </a:r>
                      <a:r>
                        <a:rPr lang="ru-RU" sz="1800" b="0" i="0" u="none" strike="noStrike" cap="none" dirty="0" err="1" smtClean="0">
                          <a:solidFill>
                            <a:schemeClr val="dk1"/>
                          </a:solidFill>
                          <a:effectLst/>
                          <a:latin typeface="Arial"/>
                          <a:ea typeface="Arial"/>
                          <a:cs typeface="Arial"/>
                          <a:sym typeface="Arial"/>
                        </a:rPr>
                        <a:t>Минпромторга</a:t>
                      </a:r>
                      <a:r>
                        <a:rPr lang="ru-RU" sz="1800" b="0" i="0" u="none" strike="noStrike" cap="none" dirty="0" smtClean="0">
                          <a:solidFill>
                            <a:schemeClr val="dk1"/>
                          </a:solidFill>
                          <a:effectLst/>
                          <a:latin typeface="Arial"/>
                          <a:ea typeface="Arial"/>
                          <a:cs typeface="Arial"/>
                          <a:sym typeface="Arial"/>
                        </a:rPr>
                        <a:t> России от 28.02.2023 N 639 (судостроительная промышленность)</a:t>
                      </a:r>
                      <a:endParaRPr lang="ru-RU" sz="1800" dirty="0"/>
                    </a:p>
                  </a:txBody>
                  <a:tcPr/>
                </a:tc>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1800" dirty="0" smtClean="0"/>
                        <a:t>№645 от 08.05.2020</a:t>
                      </a:r>
                    </a:p>
                  </a:txBody>
                  <a:tcPr/>
                </a:tc>
                <a:tc>
                  <a:txBody>
                    <a:bodyPr/>
                    <a:lstStyle/>
                    <a:p>
                      <a:pPr algn="ctr"/>
                      <a:r>
                        <a:rPr lang="ru-RU" sz="1800" b="0" i="0" u="none" strike="noStrike" cap="none" dirty="0" smtClean="0">
                          <a:solidFill>
                            <a:schemeClr val="dk1"/>
                          </a:solidFill>
                          <a:effectLst/>
                          <a:latin typeface="Arial"/>
                          <a:ea typeface="Arial"/>
                          <a:cs typeface="Arial"/>
                          <a:sym typeface="Arial"/>
                        </a:rPr>
                        <a:t>Приказ </a:t>
                      </a:r>
                      <a:r>
                        <a:rPr lang="ru-RU" sz="1800" b="0" i="0" u="none" strike="noStrike" cap="none" dirty="0" err="1" smtClean="0">
                          <a:solidFill>
                            <a:schemeClr val="dk1"/>
                          </a:solidFill>
                          <a:effectLst/>
                          <a:latin typeface="Arial"/>
                          <a:ea typeface="Arial"/>
                          <a:cs typeface="Arial"/>
                          <a:sym typeface="Arial"/>
                        </a:rPr>
                        <a:t>Росгвардии</a:t>
                      </a:r>
                      <a:r>
                        <a:rPr lang="ru-RU" sz="1800" b="0" i="0" u="none" strike="noStrike" cap="none" dirty="0" smtClean="0">
                          <a:solidFill>
                            <a:schemeClr val="dk1"/>
                          </a:solidFill>
                          <a:effectLst/>
                          <a:latin typeface="Arial"/>
                          <a:ea typeface="Arial"/>
                          <a:cs typeface="Arial"/>
                          <a:sym typeface="Arial"/>
                        </a:rPr>
                        <a:t> от 15.02.2021 N 45 (охрана)</a:t>
                      </a:r>
                      <a:endParaRPr lang="ru-RU" sz="1800" dirty="0"/>
                    </a:p>
                  </a:txBody>
                  <a:tcPr/>
                </a:tc>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1800" dirty="0" smtClean="0"/>
                        <a:t>№1074 от 08.09.2018</a:t>
                      </a:r>
                    </a:p>
                  </a:txBody>
                  <a:tcPr/>
                </a:tc>
                <a:tc>
                  <a:txBody>
                    <a:bodyPr/>
                    <a:lstStyle/>
                    <a:p>
                      <a:pPr algn="ctr"/>
                      <a:r>
                        <a:rPr lang="ru-RU" sz="1800" b="0" i="0" u="none" strike="noStrike" cap="none" dirty="0" smtClean="0">
                          <a:solidFill>
                            <a:schemeClr val="dk1"/>
                          </a:solidFill>
                          <a:effectLst/>
                          <a:latin typeface="Arial"/>
                          <a:ea typeface="Arial"/>
                          <a:cs typeface="Arial"/>
                          <a:sym typeface="Arial"/>
                        </a:rPr>
                        <a:t>Приказ ФАС России от 22.11.2024 N 894/24 (бензин)</a:t>
                      </a:r>
                      <a:endParaRPr lang="ru-RU" sz="1800" dirty="0"/>
                    </a:p>
                  </a:txBody>
                  <a:tcPr/>
                </a:tc>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1800" dirty="0" smtClean="0"/>
                        <a:t>№149 от 27.07.2019</a:t>
                      </a:r>
                    </a:p>
                  </a:txBody>
                  <a:tcPr/>
                </a:tc>
                <a:tc>
                  <a:txBody>
                    <a:bodyPr/>
                    <a:lstStyle/>
                    <a:p>
                      <a:pPr algn="ctr"/>
                      <a:r>
                        <a:rPr lang="ru-RU" sz="1800" b="0" i="0" u="none" strike="noStrike" cap="none" dirty="0" smtClean="0">
                          <a:solidFill>
                            <a:schemeClr val="dk1"/>
                          </a:solidFill>
                          <a:effectLst/>
                          <a:latin typeface="Arial"/>
                          <a:ea typeface="Arial"/>
                          <a:cs typeface="Arial"/>
                          <a:sym typeface="Arial"/>
                        </a:rPr>
                        <a:t>Приказ Минздрава России от 19.12.2019 N 1064н (лекарства)</a:t>
                      </a:r>
                      <a:endParaRPr lang="ru-RU" sz="1800" dirty="0"/>
                    </a:p>
                  </a:txBody>
                  <a:tcPr/>
                </a:tc>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1800" dirty="0" smtClean="0"/>
                        <a:t>№1028 от 27.07.2019</a:t>
                      </a:r>
                    </a:p>
                  </a:txBody>
                  <a:tcPr/>
                </a:tc>
                <a:tc>
                  <a:txBody>
                    <a:bodyPr/>
                    <a:lstStyle/>
                    <a:p>
                      <a:pPr algn="ctr"/>
                      <a:r>
                        <a:rPr lang="ru-RU" sz="1800" b="0" i="0" u="none" strike="sngStrike" cap="none" dirty="0" smtClean="0">
                          <a:solidFill>
                            <a:schemeClr val="dk1"/>
                          </a:solidFill>
                          <a:effectLst/>
                          <a:latin typeface="Arial"/>
                          <a:ea typeface="Arial"/>
                          <a:cs typeface="Arial"/>
                          <a:sym typeface="Arial"/>
                        </a:rPr>
                        <a:t>Приказ Минтранса России от 20.10.2021 N 351</a:t>
                      </a:r>
                      <a:r>
                        <a:rPr lang="ru-RU" sz="1800" b="0" i="0" u="none" strike="noStrike" cap="none" dirty="0" smtClean="0">
                          <a:solidFill>
                            <a:schemeClr val="dk1"/>
                          </a:solidFill>
                          <a:effectLst/>
                          <a:latin typeface="Arial"/>
                          <a:ea typeface="Arial"/>
                          <a:cs typeface="Arial"/>
                          <a:sym typeface="Arial"/>
                        </a:rPr>
                        <a:t> (перевозка пассажиров и багажа)</a:t>
                      </a:r>
                    </a:p>
                    <a:p>
                      <a:pPr algn="ctr"/>
                      <a:r>
                        <a:rPr lang="ru-RU" sz="1800" dirty="0" smtClean="0"/>
                        <a:t> Приказ Минтранса России от 19.11.2025 № 402 (с 20.02.2026)</a:t>
                      </a:r>
                      <a:endParaRPr lang="ru-RU" sz="1800" dirty="0"/>
                    </a:p>
                  </a:txBody>
                  <a:tcPr/>
                </a:tc>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1800" dirty="0" smtClean="0"/>
                        <a:t>№964 от 27.07.2019</a:t>
                      </a:r>
                    </a:p>
                  </a:txBody>
                  <a:tcPr/>
                </a:tc>
                <a:tc>
                  <a:txBody>
                    <a:bodyPr/>
                    <a:lstStyle/>
                    <a:p>
                      <a:pPr algn="ctr"/>
                      <a:r>
                        <a:rPr lang="ru-RU" sz="1800" b="0" i="0" u="none" strike="noStrike" cap="none" dirty="0" smtClean="0">
                          <a:solidFill>
                            <a:schemeClr val="dk1"/>
                          </a:solidFill>
                          <a:effectLst/>
                          <a:latin typeface="Arial"/>
                          <a:ea typeface="Arial"/>
                          <a:cs typeface="Arial"/>
                          <a:sym typeface="Arial"/>
                        </a:rPr>
                        <a:t>Приказ Минстроя России от 23.12.2019 N 841/</a:t>
                      </a:r>
                      <a:r>
                        <a:rPr lang="ru-RU" sz="1800" b="0" i="0" u="none" strike="noStrike" cap="none" dirty="0" err="1" smtClean="0">
                          <a:solidFill>
                            <a:schemeClr val="dk1"/>
                          </a:solidFill>
                          <a:effectLst/>
                          <a:latin typeface="Arial"/>
                          <a:ea typeface="Arial"/>
                          <a:cs typeface="Arial"/>
                          <a:sym typeface="Arial"/>
                        </a:rPr>
                        <a:t>пр</a:t>
                      </a:r>
                      <a:r>
                        <a:rPr lang="ru-RU" sz="1800" b="0" i="0" u="none" strike="noStrike" cap="none" dirty="0" smtClean="0">
                          <a:solidFill>
                            <a:schemeClr val="dk1"/>
                          </a:solidFill>
                          <a:effectLst/>
                          <a:latin typeface="Arial"/>
                          <a:ea typeface="Arial"/>
                          <a:cs typeface="Arial"/>
                          <a:sym typeface="Arial"/>
                        </a:rPr>
                        <a:t> (стройка)</a:t>
                      </a:r>
                      <a:endParaRPr lang="ru-RU" sz="1800" dirty="0"/>
                    </a:p>
                  </a:txBody>
                  <a:tcPr/>
                </a:tc>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1800" dirty="0" smtClean="0"/>
                        <a:t>№847 от 02.07.2019</a:t>
                      </a:r>
                    </a:p>
                  </a:txBody>
                  <a:tcPr/>
                </a:tc>
                <a:tc>
                  <a:txBody>
                    <a:bodyPr/>
                    <a:lstStyle/>
                    <a:p>
                      <a:pPr algn="ctr"/>
                      <a:r>
                        <a:rPr lang="ru-RU" sz="1800" b="0" i="0" u="none" strike="noStrike" cap="none" dirty="0" smtClean="0">
                          <a:solidFill>
                            <a:schemeClr val="dk1"/>
                          </a:solidFill>
                          <a:effectLst/>
                          <a:latin typeface="Arial"/>
                          <a:ea typeface="Arial"/>
                          <a:cs typeface="Arial"/>
                          <a:sym typeface="Arial"/>
                        </a:rPr>
                        <a:t>Приказ Минздрава России от 15.05.2020 N 450н (мед изделия)</a:t>
                      </a:r>
                      <a:endParaRPr lang="ru-RU" sz="1800" dirty="0"/>
                    </a:p>
                  </a:txBody>
                  <a:tcPr/>
                </a:tc>
              </a:tr>
            </a:tbl>
          </a:graphicData>
        </a:graphic>
      </p:graphicFrame>
    </p:spTree>
    <p:extLst>
      <p:ext uri="{BB962C8B-B14F-4D97-AF65-F5344CB8AC3E}">
        <p14:creationId xmlns:p14="http://schemas.microsoft.com/office/powerpoint/2010/main" val="342110124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86093" y="178048"/>
            <a:ext cx="6638356" cy="461665"/>
          </a:xfrm>
          <a:prstGeom prst="rect">
            <a:avLst/>
          </a:prstGeom>
        </p:spPr>
        <p:txBody>
          <a:bodyPr wrap="none">
            <a:spAutoFit/>
          </a:bodyPr>
          <a:lstStyle/>
          <a:p>
            <a:r>
              <a:rPr lang="ru-RU" sz="2400" b="1" dirty="0"/>
              <a:t>Приказ ФАС России от 22.11.2024 N 894/24</a:t>
            </a:r>
            <a:endParaRPr lang="ru-RU" sz="2400" dirty="0"/>
          </a:p>
        </p:txBody>
      </p:sp>
      <p:sp>
        <p:nvSpPr>
          <p:cNvPr id="3" name="TextBox 2"/>
          <p:cNvSpPr txBox="1"/>
          <p:nvPr/>
        </p:nvSpPr>
        <p:spPr>
          <a:xfrm>
            <a:off x="119062" y="1292176"/>
            <a:ext cx="11811000" cy="2554545"/>
          </a:xfrm>
          <a:prstGeom prst="rect">
            <a:avLst/>
          </a:prstGeom>
          <a:noFill/>
        </p:spPr>
        <p:txBody>
          <a:bodyPr wrap="square" rtlCol="0">
            <a:spAutoFit/>
          </a:bodyPr>
          <a:lstStyle/>
          <a:p>
            <a:r>
              <a:rPr lang="ru-RU" sz="2000" i="1" dirty="0"/>
              <a:t>Что делать, если закупка признана </a:t>
            </a:r>
            <a:r>
              <a:rPr lang="ru-RU" sz="2000" i="1" dirty="0" smtClean="0"/>
              <a:t>несостоявшейся?</a:t>
            </a:r>
          </a:p>
          <a:p>
            <a:endParaRPr lang="ru-RU" sz="2000" i="1" dirty="0"/>
          </a:p>
          <a:p>
            <a:r>
              <a:rPr lang="ru-RU" sz="2000" i="1" dirty="0" smtClean="0"/>
              <a:t>Ответ ФАС России: Принимая </a:t>
            </a:r>
            <a:r>
              <a:rPr lang="ru-RU" sz="2000" i="1" dirty="0"/>
              <a:t>во внимание, что Порядок разработан в соответствии с пунктом 1 постановления Правительства Российской Федерации от 8 сентября 2018 г. N 1074, который, в свою очередь, принят во исполнение части 22 статьи 22 Закона о контрактной системе, то заказчику следует руководствоваться общими положениями Закона о контрактной </a:t>
            </a:r>
            <a:r>
              <a:rPr lang="ru-RU" sz="2000" i="1" dirty="0" smtClean="0"/>
              <a:t>системе.</a:t>
            </a:r>
          </a:p>
          <a:p>
            <a:endParaRPr lang="ru-RU" sz="2000" i="1" dirty="0"/>
          </a:p>
        </p:txBody>
      </p:sp>
      <p:sp>
        <p:nvSpPr>
          <p:cNvPr id="4" name="Прямоугольник 3"/>
          <p:cNvSpPr/>
          <p:nvPr/>
        </p:nvSpPr>
        <p:spPr>
          <a:xfrm>
            <a:off x="1774031" y="4236005"/>
            <a:ext cx="8501062" cy="1015663"/>
          </a:xfrm>
          <a:prstGeom prst="rect">
            <a:avLst/>
          </a:prstGeom>
          <a:ln w="28575">
            <a:solidFill>
              <a:srgbClr val="FF0000"/>
            </a:solidFill>
          </a:ln>
        </p:spPr>
        <p:txBody>
          <a:bodyPr wrap="square">
            <a:spAutoFit/>
          </a:bodyPr>
          <a:lstStyle/>
          <a:p>
            <a:r>
              <a:rPr lang="ru-RU" sz="2000" i="1" dirty="0"/>
              <a:t>То есть, даже если закупка признана несостоявшейся по причине отсутствия заявок, провести повторную закупку, обосновав цену иным способом нельзя.</a:t>
            </a:r>
            <a:endParaRPr lang="ru-RU" sz="2000" dirty="0"/>
          </a:p>
        </p:txBody>
      </p:sp>
    </p:spTree>
    <p:extLst>
      <p:ext uri="{BB962C8B-B14F-4D97-AF65-F5344CB8AC3E}">
        <p14:creationId xmlns:p14="http://schemas.microsoft.com/office/powerpoint/2010/main" val="422608089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8632" y="1686665"/>
            <a:ext cx="8575461" cy="2062103"/>
          </a:xfrm>
          <a:prstGeom prst="rect">
            <a:avLst/>
          </a:prstGeom>
          <a:noFill/>
        </p:spPr>
        <p:txBody>
          <a:bodyPr wrap="square" rtlCol="0">
            <a:spAutoFit/>
          </a:bodyPr>
          <a:lstStyle/>
          <a:p>
            <a:r>
              <a:rPr lang="ru-RU" sz="3200" b="1" dirty="0" smtClean="0"/>
              <a:t>Из материалов ВКС ФАС России</a:t>
            </a:r>
          </a:p>
          <a:p>
            <a:endParaRPr lang="ru-RU" sz="3200" b="1" dirty="0"/>
          </a:p>
          <a:p>
            <a:r>
              <a:rPr lang="ru-RU" sz="3200" b="1" dirty="0" smtClean="0"/>
              <a:t>Разъяснения даны на </a:t>
            </a:r>
            <a:r>
              <a:rPr lang="en-US" sz="3200" b="1" dirty="0" smtClean="0"/>
              <a:t>https</a:t>
            </a:r>
            <a:r>
              <a:rPr lang="en-US" sz="3200" b="1" dirty="0"/>
              <a:t>://fas.gov.ru/documents/689931</a:t>
            </a:r>
            <a:endParaRPr lang="ru-RU" sz="3200" b="1" dirty="0"/>
          </a:p>
        </p:txBody>
      </p:sp>
    </p:spTree>
    <p:extLst>
      <p:ext uri="{BB962C8B-B14F-4D97-AF65-F5344CB8AC3E}">
        <p14:creationId xmlns:p14="http://schemas.microsoft.com/office/powerpoint/2010/main" val="212751346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50931"/>
            <a:ext cx="12192000" cy="6756138"/>
          </a:xfrm>
          <a:prstGeom prst="rect">
            <a:avLst/>
          </a:prstGeom>
        </p:spPr>
      </p:pic>
    </p:spTree>
    <p:extLst>
      <p:ext uri="{BB962C8B-B14F-4D97-AF65-F5344CB8AC3E}">
        <p14:creationId xmlns:p14="http://schemas.microsoft.com/office/powerpoint/2010/main" val="274045586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3272" y="0"/>
            <a:ext cx="12125455" cy="6858000"/>
          </a:xfrm>
          <a:prstGeom prst="rect">
            <a:avLst/>
          </a:prstGeom>
        </p:spPr>
      </p:pic>
    </p:spTree>
    <p:extLst>
      <p:ext uri="{BB962C8B-B14F-4D97-AF65-F5344CB8AC3E}">
        <p14:creationId xmlns:p14="http://schemas.microsoft.com/office/powerpoint/2010/main" val="151525369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4108" y="768704"/>
            <a:ext cx="8866530" cy="769441"/>
          </a:xfrm>
          <a:prstGeom prst="rect">
            <a:avLst/>
          </a:prstGeom>
        </p:spPr>
        <p:txBody>
          <a:bodyPr wrap="none">
            <a:spAutoFit/>
          </a:bodyPr>
          <a:lstStyle/>
          <a:p>
            <a:r>
              <a:rPr lang="ru-RU" sz="4400" dirty="0">
                <a:latin typeface="Aptos"/>
              </a:rPr>
              <a:t>К</a:t>
            </a:r>
            <a:r>
              <a:rPr lang="ru-RU" sz="4400" baseline="-25000" dirty="0">
                <a:latin typeface="Aptos"/>
              </a:rPr>
              <a:t>ИПЦ</a:t>
            </a:r>
            <a:r>
              <a:rPr lang="ru-RU" sz="4400" dirty="0">
                <a:latin typeface="Aptos"/>
              </a:rPr>
              <a:t> = (</a:t>
            </a:r>
            <a:r>
              <a:rPr lang="ru-RU" sz="4400" dirty="0" smtClean="0">
                <a:latin typeface="Aptos"/>
              </a:rPr>
              <a:t>К</a:t>
            </a:r>
            <a:r>
              <a:rPr lang="ru-RU" sz="4400" baseline="-25000" dirty="0" smtClean="0">
                <a:latin typeface="Aptos"/>
              </a:rPr>
              <a:t>ИПЦ.ГОД</a:t>
            </a:r>
            <a:r>
              <a:rPr lang="ru-RU" sz="4400" dirty="0" smtClean="0">
                <a:latin typeface="Aptos"/>
              </a:rPr>
              <a:t> </a:t>
            </a:r>
            <a:r>
              <a:rPr lang="ru-RU" sz="4400" dirty="0">
                <a:latin typeface="Aptos"/>
              </a:rPr>
              <a:t>-100)/12*</a:t>
            </a:r>
            <a:r>
              <a:rPr lang="en-US" sz="4400" dirty="0">
                <a:latin typeface="Aptos"/>
              </a:rPr>
              <a:t>n/100+1</a:t>
            </a:r>
            <a:r>
              <a:rPr lang="en-US" sz="4400" dirty="0"/>
              <a:t> </a:t>
            </a:r>
            <a:endParaRPr lang="ru-RU" sz="4400" dirty="0"/>
          </a:p>
        </p:txBody>
      </p:sp>
      <p:sp>
        <p:nvSpPr>
          <p:cNvPr id="3" name="Прямоугольник 2"/>
          <p:cNvSpPr/>
          <p:nvPr/>
        </p:nvSpPr>
        <p:spPr>
          <a:xfrm>
            <a:off x="262158" y="2161895"/>
            <a:ext cx="11890360" cy="4093428"/>
          </a:xfrm>
          <a:prstGeom prst="rect">
            <a:avLst/>
          </a:prstGeom>
        </p:spPr>
        <p:txBody>
          <a:bodyPr wrap="square">
            <a:spAutoFit/>
          </a:bodyPr>
          <a:lstStyle/>
          <a:p>
            <a:pPr>
              <a:spcAft>
                <a:spcPts val="1200"/>
              </a:spcAft>
            </a:pPr>
            <a:r>
              <a:rPr lang="ru-RU" sz="2400" b="1" dirty="0" smtClean="0">
                <a:latin typeface="Aptos"/>
              </a:rPr>
              <a:t>Где:</a:t>
            </a:r>
          </a:p>
          <a:p>
            <a:pPr>
              <a:spcAft>
                <a:spcPts val="1200"/>
              </a:spcAft>
            </a:pPr>
            <a:r>
              <a:rPr lang="ru-RU" sz="2400" dirty="0" smtClean="0">
                <a:latin typeface="Aptos"/>
              </a:rPr>
              <a:t>К</a:t>
            </a:r>
            <a:r>
              <a:rPr lang="ru-RU" sz="2400" baseline="-25000" dirty="0" smtClean="0">
                <a:latin typeface="Aptos"/>
              </a:rPr>
              <a:t>ИПЦ.ГОД</a:t>
            </a:r>
            <a:r>
              <a:rPr lang="ru-RU" sz="2400" dirty="0" smtClean="0">
                <a:latin typeface="Aptos"/>
              </a:rPr>
              <a:t>. </a:t>
            </a:r>
            <a:r>
              <a:rPr lang="ru-RU" sz="2400" dirty="0">
                <a:latin typeface="Aptos"/>
              </a:rPr>
              <a:t>- индекс потребительских цен, определенных в прогнозе социально-экономического развития Российской Федерации на среднесрочный период, одобренном Правительством Российской Федерации, установленный в целом на год (показатель «потребительские цены (ИПЦ)», «рост цен на конец периода, %</a:t>
            </a:r>
            <a:br>
              <a:rPr lang="ru-RU" sz="2400" dirty="0">
                <a:latin typeface="Aptos"/>
              </a:rPr>
            </a:br>
            <a:r>
              <a:rPr lang="ru-RU" sz="2400" dirty="0">
                <a:latin typeface="Aptos"/>
              </a:rPr>
              <a:t>к декабрю предыдущего года</a:t>
            </a:r>
            <a:r>
              <a:rPr lang="ru-RU" sz="2400" dirty="0" smtClean="0">
                <a:latin typeface="Aptos"/>
              </a:rPr>
              <a:t>»).</a:t>
            </a:r>
          </a:p>
          <a:p>
            <a:pPr>
              <a:spcAft>
                <a:spcPts val="1200"/>
              </a:spcAft>
            </a:pPr>
            <a:r>
              <a:rPr lang="ru-RU" sz="2400" dirty="0">
                <a:latin typeface="Aptos"/>
              </a:rPr>
              <a:t/>
            </a:r>
            <a:br>
              <a:rPr lang="ru-RU" sz="2400" dirty="0">
                <a:latin typeface="Aptos"/>
              </a:rPr>
            </a:br>
            <a:r>
              <a:rPr lang="ru-RU" sz="2400" dirty="0">
                <a:latin typeface="Aptos"/>
              </a:rPr>
              <a:t>n - количество месяцев поставки от последнего из имеющихся периодов опубликованных данных Росстата до месяца окончания поставки товара, в соответствии с условиями </a:t>
            </a:r>
            <a:r>
              <a:rPr lang="ru-RU" sz="2400" dirty="0" smtClean="0">
                <a:latin typeface="Aptos"/>
              </a:rPr>
              <a:t>контракта</a:t>
            </a:r>
            <a:r>
              <a:rPr lang="ru-RU" sz="2400" dirty="0" smtClean="0"/>
              <a:t>.</a:t>
            </a:r>
            <a:endParaRPr lang="ru-RU" sz="2400" dirty="0"/>
          </a:p>
        </p:txBody>
      </p:sp>
    </p:spTree>
    <p:extLst>
      <p:ext uri="{BB962C8B-B14F-4D97-AF65-F5344CB8AC3E}">
        <p14:creationId xmlns:p14="http://schemas.microsoft.com/office/powerpoint/2010/main" val="334886002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4108" y="768704"/>
            <a:ext cx="6147837" cy="769441"/>
          </a:xfrm>
          <a:prstGeom prst="rect">
            <a:avLst/>
          </a:prstGeom>
        </p:spPr>
        <p:txBody>
          <a:bodyPr wrap="none">
            <a:spAutoFit/>
          </a:bodyPr>
          <a:lstStyle/>
          <a:p>
            <a:r>
              <a:rPr lang="ru-RU" sz="4400" dirty="0" smtClean="0">
                <a:latin typeface="Aptos"/>
              </a:rPr>
              <a:t>НМЦК = Ц</a:t>
            </a:r>
            <a:r>
              <a:rPr lang="ru-RU" sz="4400" baseline="-25000" dirty="0" smtClean="0">
                <a:latin typeface="Aptos"/>
              </a:rPr>
              <a:t>Т</a:t>
            </a:r>
            <a:r>
              <a:rPr lang="ru-RU" sz="4400" dirty="0" smtClean="0">
                <a:latin typeface="Aptos"/>
              </a:rPr>
              <a:t>*К</a:t>
            </a:r>
            <a:r>
              <a:rPr lang="ru-RU" sz="4400" baseline="-25000" dirty="0" smtClean="0">
                <a:latin typeface="Aptos"/>
              </a:rPr>
              <a:t>ИПЦ</a:t>
            </a:r>
            <a:r>
              <a:rPr lang="ru-RU" sz="4400" dirty="0" smtClean="0">
                <a:latin typeface="Aptos"/>
              </a:rPr>
              <a:t> * К</a:t>
            </a:r>
            <a:r>
              <a:rPr lang="ru-RU" sz="4400" baseline="-25000" dirty="0" smtClean="0">
                <a:latin typeface="Aptos"/>
              </a:rPr>
              <a:t>ОДС</a:t>
            </a:r>
            <a:endParaRPr lang="ru-RU" sz="4400" dirty="0"/>
          </a:p>
        </p:txBody>
      </p:sp>
      <p:sp>
        <p:nvSpPr>
          <p:cNvPr id="3" name="Прямоугольник 2"/>
          <p:cNvSpPr/>
          <p:nvPr/>
        </p:nvSpPr>
        <p:spPr>
          <a:xfrm>
            <a:off x="262158" y="2161895"/>
            <a:ext cx="11890360" cy="2923877"/>
          </a:xfrm>
          <a:prstGeom prst="rect">
            <a:avLst/>
          </a:prstGeom>
        </p:spPr>
        <p:txBody>
          <a:bodyPr wrap="square">
            <a:spAutoFit/>
          </a:bodyPr>
          <a:lstStyle/>
          <a:p>
            <a:pPr>
              <a:spcAft>
                <a:spcPts val="1200"/>
              </a:spcAft>
            </a:pPr>
            <a:r>
              <a:rPr lang="ru-RU" sz="2400" b="1" dirty="0" smtClean="0">
                <a:latin typeface="Aptos"/>
              </a:rPr>
              <a:t>Где:</a:t>
            </a:r>
          </a:p>
          <a:p>
            <a:pPr>
              <a:spcAft>
                <a:spcPts val="1200"/>
              </a:spcAft>
            </a:pPr>
            <a:r>
              <a:rPr lang="ru-RU" sz="2400" dirty="0" smtClean="0">
                <a:latin typeface="Aptos"/>
              </a:rPr>
              <a:t>Ц</a:t>
            </a:r>
            <a:r>
              <a:rPr lang="ru-RU" sz="2400" baseline="-25000" dirty="0" smtClean="0">
                <a:latin typeface="Aptos"/>
              </a:rPr>
              <a:t>Т</a:t>
            </a:r>
            <a:r>
              <a:rPr lang="ru-RU" sz="2400" dirty="0" smtClean="0">
                <a:latin typeface="Aptos"/>
              </a:rPr>
              <a:t>. – цена за литр топлива по </a:t>
            </a:r>
            <a:r>
              <a:rPr lang="ru-RU" sz="2400" smtClean="0">
                <a:latin typeface="Aptos"/>
              </a:rPr>
              <a:t>статистическим данным.</a:t>
            </a:r>
            <a:endParaRPr lang="ru-RU" sz="2400" dirty="0">
              <a:latin typeface="Aptos"/>
            </a:endParaRPr>
          </a:p>
          <a:p>
            <a:pPr>
              <a:spcAft>
                <a:spcPts val="1200"/>
              </a:spcAft>
            </a:pPr>
            <a:endParaRPr lang="ru-RU" sz="2400" dirty="0" smtClean="0">
              <a:latin typeface="Aptos"/>
            </a:endParaRPr>
          </a:p>
          <a:p>
            <a:pPr>
              <a:spcAft>
                <a:spcPts val="1200"/>
              </a:spcAft>
            </a:pPr>
            <a:r>
              <a:rPr lang="ru-RU" sz="2400" dirty="0" smtClean="0">
                <a:latin typeface="Aptos"/>
              </a:rPr>
              <a:t>К</a:t>
            </a:r>
            <a:r>
              <a:rPr lang="ru-RU" sz="2400" baseline="-25000" dirty="0" smtClean="0">
                <a:latin typeface="Aptos"/>
              </a:rPr>
              <a:t>ИПЦ</a:t>
            </a:r>
            <a:r>
              <a:rPr lang="ru-RU" sz="2400" dirty="0" smtClean="0">
                <a:latin typeface="Aptos"/>
              </a:rPr>
              <a:t>. </a:t>
            </a:r>
            <a:r>
              <a:rPr lang="ru-RU" sz="2400" dirty="0">
                <a:latin typeface="Aptos"/>
              </a:rPr>
              <a:t>- индекс потребительских </a:t>
            </a:r>
            <a:r>
              <a:rPr lang="ru-RU" sz="2400" dirty="0" smtClean="0">
                <a:latin typeface="Aptos"/>
              </a:rPr>
              <a:t>цен, рассчитанный на срок поставки.</a:t>
            </a:r>
          </a:p>
          <a:p>
            <a:pPr>
              <a:spcAft>
                <a:spcPts val="1200"/>
              </a:spcAft>
            </a:pPr>
            <a:r>
              <a:rPr lang="ru-RU" sz="2400" dirty="0">
                <a:latin typeface="Aptos"/>
              </a:rPr>
              <a:t/>
            </a:r>
            <a:br>
              <a:rPr lang="ru-RU" sz="2400" dirty="0">
                <a:latin typeface="Aptos"/>
              </a:rPr>
            </a:br>
            <a:r>
              <a:rPr lang="ru-RU" sz="2400" dirty="0" smtClean="0">
                <a:latin typeface="Aptos"/>
              </a:rPr>
              <a:t>К</a:t>
            </a:r>
            <a:r>
              <a:rPr lang="ru-RU" sz="2400" baseline="-25000" dirty="0" smtClean="0">
                <a:latin typeface="Aptos"/>
              </a:rPr>
              <a:t>ОДС</a:t>
            </a:r>
            <a:r>
              <a:rPr lang="ru-RU" sz="2400" dirty="0" smtClean="0">
                <a:latin typeface="Aptos"/>
              </a:rPr>
              <a:t>. - конфидент отвлечения денежных средств на срок поставки и оплаты.</a:t>
            </a:r>
            <a:endParaRPr lang="ru-RU" sz="2400" dirty="0"/>
          </a:p>
        </p:txBody>
      </p:sp>
    </p:spTree>
    <p:extLst>
      <p:ext uri="{BB962C8B-B14F-4D97-AF65-F5344CB8AC3E}">
        <p14:creationId xmlns:p14="http://schemas.microsoft.com/office/powerpoint/2010/main" val="361256447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88430"/>
            <a:ext cx="12192000" cy="6681139"/>
          </a:xfrm>
          <a:prstGeom prst="rect">
            <a:avLst/>
          </a:prstGeom>
        </p:spPr>
      </p:pic>
    </p:spTree>
    <p:extLst>
      <p:ext uri="{BB962C8B-B14F-4D97-AF65-F5344CB8AC3E}">
        <p14:creationId xmlns:p14="http://schemas.microsoft.com/office/powerpoint/2010/main" val="281455797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175707"/>
            <a:ext cx="12192000" cy="6506586"/>
          </a:xfrm>
          <a:prstGeom prst="rect">
            <a:avLst/>
          </a:prstGeom>
        </p:spPr>
      </p:pic>
    </p:spTree>
    <p:extLst>
      <p:ext uri="{BB962C8B-B14F-4D97-AF65-F5344CB8AC3E}">
        <p14:creationId xmlns:p14="http://schemas.microsoft.com/office/powerpoint/2010/main" val="384826520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3" name="Текст 2"/>
          <p:cNvSpPr>
            <a:spLocks noGrp="1"/>
          </p:cNvSpPr>
          <p:nvPr>
            <p:ph type="body" idx="2"/>
          </p:nvPr>
        </p:nvSpPr>
        <p:spPr>
          <a:xfrm>
            <a:off x="3061365" y="2943954"/>
            <a:ext cx="5889144" cy="655190"/>
          </a:xfrm>
        </p:spPr>
        <p:txBody>
          <a:bodyPr/>
          <a:lstStyle/>
          <a:p>
            <a:r>
              <a:rPr lang="ru-RU" dirty="0" smtClean="0"/>
              <a:t>Спасибо за внимание !</a:t>
            </a:r>
            <a:endParaRPr lang="ru-RU" dirty="0"/>
          </a:p>
        </p:txBody>
      </p:sp>
    </p:spTree>
    <p:extLst>
      <p:ext uri="{BB962C8B-B14F-4D97-AF65-F5344CB8AC3E}">
        <p14:creationId xmlns:p14="http://schemas.microsoft.com/office/powerpoint/2010/main" val="4068251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nchor="ctr"/>
          <a:lstStyle/>
          <a:p>
            <a:r>
              <a:rPr lang="ru-RU" sz="2800" b="1" dirty="0" smtClean="0"/>
              <a:t>Метод сопоставимых рыночных цен (анализа рынка)</a:t>
            </a:r>
            <a:endParaRPr lang="ru-RU" sz="2800" b="1" dirty="0"/>
          </a:p>
        </p:txBody>
      </p:sp>
      <p:sp>
        <p:nvSpPr>
          <p:cNvPr id="3" name="Текст 2"/>
          <p:cNvSpPr>
            <a:spLocks noGrp="1"/>
          </p:cNvSpPr>
          <p:nvPr>
            <p:ph type="body" idx="2"/>
          </p:nvPr>
        </p:nvSpPr>
        <p:spPr>
          <a:xfrm>
            <a:off x="729074" y="5006526"/>
            <a:ext cx="10855285" cy="1394273"/>
          </a:xfrm>
        </p:spPr>
        <p:txBody>
          <a:bodyPr/>
          <a:lstStyle/>
          <a:p>
            <a:pPr marL="0" indent="0">
              <a:spcBef>
                <a:spcPts val="0"/>
              </a:spcBef>
              <a:spcAft>
                <a:spcPts val="1200"/>
              </a:spcAft>
            </a:pPr>
            <a:r>
              <a:rPr lang="ru-RU" dirty="0" smtClean="0"/>
              <a:t>Ч. 2-6, 13-20.1 статьи 22 Закона №44-ФЗ</a:t>
            </a:r>
          </a:p>
          <a:p>
            <a:pPr marL="0" indent="0">
              <a:spcBef>
                <a:spcPts val="0"/>
              </a:spcBef>
              <a:spcAft>
                <a:spcPts val="1200"/>
              </a:spcAft>
            </a:pPr>
            <a:r>
              <a:rPr lang="ru-RU" dirty="0"/>
              <a:t>Приказ Минэкономразвития России от 02.10.2013 N 567 </a:t>
            </a:r>
            <a:r>
              <a:rPr lang="ru-RU" sz="1400" dirty="0" smtClean="0"/>
              <a:t>«Об </a:t>
            </a:r>
            <a:r>
              <a:rPr lang="ru-RU" sz="1400" dirty="0"/>
              <a:t>утверждении Методических рекомендаций по применению методов определения начальной (максимальной) цены контракта, цены контракта, заключаемого с единственным поставщиком (подрядчиком, исполнителем</a:t>
            </a:r>
            <a:r>
              <a:rPr lang="ru-RU" sz="1400" dirty="0" smtClean="0"/>
              <a:t>)»</a:t>
            </a:r>
          </a:p>
          <a:p>
            <a:pPr marL="0" indent="0">
              <a:spcBef>
                <a:spcPts val="0"/>
              </a:spcBef>
              <a:spcAft>
                <a:spcPts val="1200"/>
              </a:spcAft>
            </a:pPr>
            <a:r>
              <a:rPr lang="ru-RU" sz="1400" dirty="0"/>
              <a:t>Постановление Правительства РФ от 23.12.2024 N 1875</a:t>
            </a:r>
            <a:endParaRPr lang="ru-RU" sz="1400" dirty="0" smtClean="0"/>
          </a:p>
        </p:txBody>
      </p:sp>
    </p:spTree>
    <p:extLst>
      <p:ext uri="{BB962C8B-B14F-4D97-AF65-F5344CB8AC3E}">
        <p14:creationId xmlns:p14="http://schemas.microsoft.com/office/powerpoint/2010/main" val="2200295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7224" y="721015"/>
            <a:ext cx="11914642" cy="1077218"/>
          </a:xfrm>
          <a:prstGeom prst="rect">
            <a:avLst/>
          </a:prstGeom>
        </p:spPr>
        <p:txBody>
          <a:bodyPr wrap="square">
            <a:spAutoFit/>
          </a:bodyPr>
          <a:lstStyle/>
          <a:p>
            <a:r>
              <a:rPr lang="ru-RU" sz="1600" dirty="0"/>
              <a:t>Метод сопоставимых рыночных цен (анализа рынка) заключается в установлении начальной (максимальной) цены контракта, цены контракта, заключаемого с единственным поставщиком (подрядчиком, исполнителем), </a:t>
            </a:r>
            <a:r>
              <a:rPr lang="ru-RU" sz="1600" b="1" dirty="0"/>
              <a:t>на основании информации о рыночных ценах </a:t>
            </a:r>
            <a:r>
              <a:rPr lang="ru-RU" sz="1600" b="1" dirty="0">
                <a:solidFill>
                  <a:srgbClr val="C00000"/>
                </a:solidFill>
              </a:rPr>
              <a:t>идентичных</a:t>
            </a:r>
            <a:r>
              <a:rPr lang="ru-RU" sz="1600" b="1" dirty="0"/>
              <a:t> </a:t>
            </a:r>
            <a:r>
              <a:rPr lang="ru-RU" sz="1600" dirty="0"/>
              <a:t>товаров, работ, услуг, планируемых к закупкам, </a:t>
            </a:r>
            <a:r>
              <a:rPr lang="ru-RU" sz="1600" b="1" dirty="0"/>
              <a:t>или при их отсутствии </a:t>
            </a:r>
            <a:r>
              <a:rPr lang="ru-RU" sz="1600" b="1" dirty="0">
                <a:solidFill>
                  <a:srgbClr val="7030A0"/>
                </a:solidFill>
              </a:rPr>
              <a:t>однородных</a:t>
            </a:r>
            <a:r>
              <a:rPr lang="ru-RU" sz="1600" dirty="0"/>
              <a:t> товаров, работ, услуг.</a:t>
            </a:r>
          </a:p>
        </p:txBody>
      </p:sp>
      <p:sp>
        <p:nvSpPr>
          <p:cNvPr id="3" name="Прямоугольник 2"/>
          <p:cNvSpPr/>
          <p:nvPr/>
        </p:nvSpPr>
        <p:spPr>
          <a:xfrm>
            <a:off x="49002" y="2024976"/>
            <a:ext cx="11773513" cy="1169551"/>
          </a:xfrm>
          <a:prstGeom prst="rect">
            <a:avLst/>
          </a:prstGeom>
        </p:spPr>
        <p:txBody>
          <a:bodyPr wrap="square">
            <a:spAutoFit/>
          </a:bodyPr>
          <a:lstStyle/>
          <a:p>
            <a:r>
              <a:rPr lang="ru-RU" b="1" dirty="0" smtClean="0">
                <a:solidFill>
                  <a:srgbClr val="C00000"/>
                </a:solidFill>
              </a:rPr>
              <a:t>(ч. 13 ст. 22 44-ФЗ)</a:t>
            </a:r>
          </a:p>
          <a:p>
            <a:r>
              <a:rPr lang="ru-RU" b="1" dirty="0" smtClean="0">
                <a:solidFill>
                  <a:srgbClr val="C00000"/>
                </a:solidFill>
              </a:rPr>
              <a:t>Идентичными</a:t>
            </a:r>
            <a:r>
              <a:rPr lang="ru-RU" dirty="0" smtClean="0"/>
              <a:t> </a:t>
            </a:r>
            <a:r>
              <a:rPr lang="ru-RU" dirty="0"/>
              <a:t>товарами, работами, услугами признаются товары, работы, услуги, </a:t>
            </a:r>
            <a:r>
              <a:rPr lang="ru-RU" b="1" dirty="0"/>
              <a:t>имеющие одинаковые характерные для них основные признаки</a:t>
            </a:r>
            <a:r>
              <a:rPr lang="ru-RU" dirty="0"/>
              <a:t>. При определении идентичности товаров </a:t>
            </a:r>
            <a:r>
              <a:rPr lang="ru-RU" b="1" dirty="0"/>
              <a:t>незначительные различия во внешнем виде таких товаров могут не учитываться</a:t>
            </a:r>
            <a:r>
              <a:rPr lang="ru-RU" dirty="0"/>
              <a:t>. При определении идентичности работ, услуг учитываются характеристики подрядчика, исполнителя, их деловая репутация на рынке.</a:t>
            </a:r>
          </a:p>
        </p:txBody>
      </p:sp>
      <p:sp>
        <p:nvSpPr>
          <p:cNvPr id="6" name="Прямоугольник 5"/>
          <p:cNvSpPr/>
          <p:nvPr/>
        </p:nvSpPr>
        <p:spPr>
          <a:xfrm>
            <a:off x="107806" y="3421270"/>
            <a:ext cx="11873479" cy="2462213"/>
          </a:xfrm>
          <a:prstGeom prst="rect">
            <a:avLst/>
          </a:prstGeom>
        </p:spPr>
        <p:txBody>
          <a:bodyPr wrap="square">
            <a:spAutoFit/>
          </a:bodyPr>
          <a:lstStyle/>
          <a:p>
            <a:r>
              <a:rPr lang="ru-RU" b="1" dirty="0" smtClean="0"/>
              <a:t>Приказ Минэкономразвития №567</a:t>
            </a:r>
          </a:p>
          <a:p>
            <a:endParaRPr lang="ru-RU" dirty="0" smtClean="0"/>
          </a:p>
          <a:p>
            <a:r>
              <a:rPr lang="ru-RU" dirty="0" smtClean="0"/>
              <a:t>3.5</a:t>
            </a:r>
            <a:r>
              <a:rPr lang="ru-RU" dirty="0"/>
              <a:t>. </a:t>
            </a:r>
            <a:r>
              <a:rPr lang="ru-RU" b="1" dirty="0">
                <a:solidFill>
                  <a:srgbClr val="C00000"/>
                </a:solidFill>
              </a:rPr>
              <a:t>Идентичными</a:t>
            </a:r>
            <a:r>
              <a:rPr lang="ru-RU" dirty="0"/>
              <a:t> признаются:</a:t>
            </a:r>
          </a:p>
          <a:p>
            <a:endParaRPr lang="ru-RU" dirty="0"/>
          </a:p>
          <a:p>
            <a:r>
              <a:rPr lang="ru-RU" dirty="0"/>
              <a:t>3.5.1. товары, имеющие </a:t>
            </a:r>
            <a:r>
              <a:rPr lang="ru-RU" b="1" dirty="0"/>
              <a:t>одинаковые характерные для них основные признаки </a:t>
            </a:r>
            <a:r>
              <a:rPr lang="ru-RU" dirty="0"/>
              <a:t>(</a:t>
            </a:r>
            <a:r>
              <a:rPr lang="ru-RU" i="1" dirty="0">
                <a:effectLst>
                  <a:outerShdw blurRad="38100" dist="38100" dir="2700000" algn="tl">
                    <a:srgbClr val="000000">
                      <a:alpha val="43137"/>
                    </a:srgbClr>
                  </a:outerShdw>
                </a:effectLst>
              </a:rPr>
              <a:t>функциональные, технические, качественные, а также эксплуатационные характеристики</a:t>
            </a:r>
            <a:r>
              <a:rPr lang="ru-RU" dirty="0"/>
              <a:t>). При определении идентичности товаров </a:t>
            </a:r>
            <a:r>
              <a:rPr lang="ru-RU" b="1" dirty="0"/>
              <a:t>могут учитываться</a:t>
            </a:r>
            <a:r>
              <a:rPr lang="ru-RU" dirty="0"/>
              <a:t>, в частности</a:t>
            </a:r>
            <a:r>
              <a:rPr lang="ru-RU" b="1" dirty="0"/>
              <a:t>, страна происхождения </a:t>
            </a:r>
            <a:r>
              <a:rPr lang="ru-RU" dirty="0"/>
              <a:t>и </a:t>
            </a:r>
            <a:r>
              <a:rPr lang="ru-RU" b="1" dirty="0"/>
              <a:t>производитель</a:t>
            </a:r>
            <a:r>
              <a:rPr lang="ru-RU" dirty="0"/>
              <a:t>. Незначительные различия во внешнем виде товаров могут не учитываться;</a:t>
            </a:r>
          </a:p>
          <a:p>
            <a:endParaRPr lang="ru-RU" dirty="0"/>
          </a:p>
          <a:p>
            <a:r>
              <a:rPr lang="ru-RU" dirty="0"/>
              <a:t>3.5.2. работы, услуги, обладающие одинаковыми характерными для них основными признаками (качественными характеристиками), в том числе реализуемые с использованием одинаковых методик, технологий, подходов, выполняемые (оказываемые) подрядчиками, исполнителями с сопоставимой квалификацией.</a:t>
            </a:r>
          </a:p>
        </p:txBody>
      </p:sp>
    </p:spTree>
    <p:extLst>
      <p:ext uri="{BB962C8B-B14F-4D97-AF65-F5344CB8AC3E}">
        <p14:creationId xmlns:p14="http://schemas.microsoft.com/office/powerpoint/2010/main" val="4194297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420" y="690129"/>
            <a:ext cx="11914642" cy="1077218"/>
          </a:xfrm>
          <a:prstGeom prst="rect">
            <a:avLst/>
          </a:prstGeom>
        </p:spPr>
        <p:txBody>
          <a:bodyPr wrap="square">
            <a:spAutoFit/>
          </a:bodyPr>
          <a:lstStyle/>
          <a:p>
            <a:r>
              <a:rPr lang="ru-RU" sz="1600" dirty="0"/>
              <a:t>Метод сопоставимых рыночных цен (анализа рынка) заключается в установлении начальной (максимальной) цены контракта, цены контракта, заключаемого с единственным поставщиком (подрядчиком, исполнителем), </a:t>
            </a:r>
            <a:r>
              <a:rPr lang="ru-RU" sz="1600" b="1" dirty="0"/>
              <a:t>на основании информации о рыночных ценах </a:t>
            </a:r>
            <a:r>
              <a:rPr lang="ru-RU" sz="1600" b="1" dirty="0">
                <a:solidFill>
                  <a:srgbClr val="C00000"/>
                </a:solidFill>
              </a:rPr>
              <a:t>идентичных</a:t>
            </a:r>
            <a:r>
              <a:rPr lang="ru-RU" sz="1600" b="1" dirty="0"/>
              <a:t> </a:t>
            </a:r>
            <a:r>
              <a:rPr lang="ru-RU" sz="1600" dirty="0"/>
              <a:t>товаров, работ, услуг, планируемых к закупкам, </a:t>
            </a:r>
            <a:r>
              <a:rPr lang="ru-RU" sz="1600" b="1" dirty="0"/>
              <a:t>или при их отсутствии </a:t>
            </a:r>
            <a:r>
              <a:rPr lang="ru-RU" sz="1600" b="1" dirty="0">
                <a:solidFill>
                  <a:srgbClr val="7030A0"/>
                </a:solidFill>
              </a:rPr>
              <a:t>однородных</a:t>
            </a:r>
            <a:r>
              <a:rPr lang="ru-RU" sz="1600" dirty="0"/>
              <a:t> товаров, работ, услуг.</a:t>
            </a:r>
          </a:p>
        </p:txBody>
      </p:sp>
      <p:sp>
        <p:nvSpPr>
          <p:cNvPr id="3" name="Прямоугольник 2"/>
          <p:cNvSpPr/>
          <p:nvPr/>
        </p:nvSpPr>
        <p:spPr>
          <a:xfrm>
            <a:off x="0" y="2013215"/>
            <a:ext cx="11773513" cy="1815882"/>
          </a:xfrm>
          <a:prstGeom prst="rect">
            <a:avLst/>
          </a:prstGeom>
        </p:spPr>
        <p:txBody>
          <a:bodyPr wrap="square">
            <a:spAutoFit/>
          </a:bodyPr>
          <a:lstStyle/>
          <a:p>
            <a:r>
              <a:rPr lang="ru-RU" b="1" dirty="0">
                <a:solidFill>
                  <a:srgbClr val="7030A0"/>
                </a:solidFill>
              </a:rPr>
              <a:t>(ч. 14 - 15 ст. 22 44-ФЗ)</a:t>
            </a:r>
          </a:p>
          <a:p>
            <a:r>
              <a:rPr lang="ru-RU" b="1" dirty="0">
                <a:solidFill>
                  <a:srgbClr val="7030A0"/>
                </a:solidFill>
              </a:rPr>
              <a:t>Однородными</a:t>
            </a:r>
            <a:r>
              <a:rPr lang="ru-RU" dirty="0">
                <a:solidFill>
                  <a:schemeClr val="tx1"/>
                </a:solidFill>
              </a:rPr>
              <a:t> товарами признаются товары, которые, </a:t>
            </a:r>
            <a:r>
              <a:rPr lang="ru-RU" b="1" dirty="0">
                <a:solidFill>
                  <a:schemeClr val="tx1"/>
                </a:solidFill>
              </a:rPr>
              <a:t>не являясь идентичными</a:t>
            </a:r>
            <a:r>
              <a:rPr lang="ru-RU" dirty="0">
                <a:solidFill>
                  <a:schemeClr val="tx1"/>
                </a:solidFill>
              </a:rPr>
              <a:t>, </a:t>
            </a:r>
            <a:r>
              <a:rPr lang="ru-RU" b="1" dirty="0">
                <a:solidFill>
                  <a:schemeClr val="tx1"/>
                </a:solidFill>
              </a:rPr>
              <a:t>имеют сходные характеристики и состоят из схожих компонентов, что позволяет им выполнять одни и те же функции и (или) быть коммерчески взаимозаменяемыми</a:t>
            </a:r>
            <a:r>
              <a:rPr lang="ru-RU" dirty="0">
                <a:solidFill>
                  <a:schemeClr val="tx1"/>
                </a:solidFill>
              </a:rPr>
              <a:t>. При определении однородности товаров </a:t>
            </a:r>
            <a:r>
              <a:rPr lang="ru-RU" b="1" dirty="0">
                <a:solidFill>
                  <a:schemeClr val="tx1"/>
                </a:solidFill>
              </a:rPr>
              <a:t>учитываются их качество, репутация на рынке, страна происхождения</a:t>
            </a:r>
            <a:r>
              <a:rPr lang="ru-RU" dirty="0">
                <a:solidFill>
                  <a:schemeClr val="tx1"/>
                </a:solidFill>
              </a:rPr>
              <a:t>.</a:t>
            </a:r>
          </a:p>
          <a:p>
            <a:endParaRPr lang="ru-RU" dirty="0">
              <a:solidFill>
                <a:schemeClr val="tx1"/>
              </a:solidFill>
            </a:endParaRPr>
          </a:p>
          <a:p>
            <a:r>
              <a:rPr lang="ru-RU" dirty="0">
                <a:solidFill>
                  <a:schemeClr val="tx1"/>
                </a:solidFill>
              </a:rPr>
              <a:t>15. Однородными работами, услугами признаются работы, услуги, которые, не являясь идентичными, имеют сходные характеристики, что позволяет им быть коммерчески и (или) функционально взаимозаменяемыми. При определении однородности работ, услуг учитываются их качество, репутация на рынке, а также вид работ, услуг, их объем, уникальность и коммерческая взаимозаменяемость.</a:t>
            </a:r>
          </a:p>
        </p:txBody>
      </p:sp>
      <p:sp>
        <p:nvSpPr>
          <p:cNvPr id="6" name="Прямоугольник 5"/>
          <p:cNvSpPr/>
          <p:nvPr/>
        </p:nvSpPr>
        <p:spPr>
          <a:xfrm>
            <a:off x="49002" y="4162198"/>
            <a:ext cx="11873479" cy="2462213"/>
          </a:xfrm>
          <a:prstGeom prst="rect">
            <a:avLst/>
          </a:prstGeom>
        </p:spPr>
        <p:txBody>
          <a:bodyPr wrap="square">
            <a:spAutoFit/>
          </a:bodyPr>
          <a:lstStyle/>
          <a:p>
            <a:r>
              <a:rPr lang="ru-RU" b="1" dirty="0" smtClean="0"/>
              <a:t>Приказ Минэкономразвития №567</a:t>
            </a:r>
          </a:p>
          <a:p>
            <a:endParaRPr lang="ru-RU" dirty="0" smtClean="0"/>
          </a:p>
          <a:p>
            <a:r>
              <a:rPr lang="ru-RU" dirty="0"/>
              <a:t>3.6. </a:t>
            </a:r>
            <a:r>
              <a:rPr lang="ru-RU" b="1" dirty="0">
                <a:solidFill>
                  <a:srgbClr val="7030A0"/>
                </a:solidFill>
              </a:rPr>
              <a:t>Однородными</a:t>
            </a:r>
            <a:r>
              <a:rPr lang="ru-RU" dirty="0"/>
              <a:t> признаются:</a:t>
            </a:r>
          </a:p>
          <a:p>
            <a:endParaRPr lang="ru-RU" dirty="0"/>
          </a:p>
          <a:p>
            <a:r>
              <a:rPr lang="ru-RU" dirty="0"/>
              <a:t>3.6.1. товары, которые, не являясь идентичными, имеют сходные характеристики и состоят из схожих компонентов, что позволяет им выполнять одни и те же функции и (или) быть коммерчески взаимозаменяемыми. При определении однородности товаров учитываются их качество, репутация на рынке, страна происхождения;</a:t>
            </a:r>
          </a:p>
          <a:p>
            <a:endParaRPr lang="ru-RU" dirty="0"/>
          </a:p>
          <a:p>
            <a:r>
              <a:rPr lang="ru-RU" dirty="0"/>
              <a:t>3.6.2. работы, услуги, которые, не являясь идентичными, имеют сходные характеристики, что позволяет им быть коммерчески и (или) функционально взаимозаменяемыми. При определении однородности работ, услуг учитываются их качество, репутация на рынке, а также вид работ, услуг, их объем, уникальность и коммерческая взаимозаменяемость.</a:t>
            </a:r>
          </a:p>
        </p:txBody>
      </p:sp>
    </p:spTree>
    <p:extLst>
      <p:ext uri="{BB962C8B-B14F-4D97-AF65-F5344CB8AC3E}">
        <p14:creationId xmlns:p14="http://schemas.microsoft.com/office/powerpoint/2010/main" val="1618210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81311" y="2073596"/>
            <a:ext cx="10785607" cy="2554545"/>
          </a:xfrm>
          <a:prstGeom prst="rect">
            <a:avLst/>
          </a:prstGeom>
        </p:spPr>
        <p:txBody>
          <a:bodyPr wrap="square">
            <a:spAutoFit/>
          </a:bodyPr>
          <a:lstStyle/>
          <a:p>
            <a:r>
              <a:rPr lang="ru-RU" sz="1600" b="1" dirty="0" smtClean="0"/>
              <a:t>(ч. 16-17 ст. 22 44-ФЗ)</a:t>
            </a:r>
            <a:endParaRPr lang="en-US" sz="1600" b="1" dirty="0" smtClean="0"/>
          </a:p>
          <a:p>
            <a:r>
              <a:rPr lang="ru-RU" sz="1600" dirty="0" smtClean="0"/>
              <a:t>Коммерческие </a:t>
            </a:r>
            <a:r>
              <a:rPr lang="ru-RU" sz="1600" dirty="0"/>
              <a:t>и (или) финансовые условия поставок товаров, выполнения работ, оказания услуг признаются </a:t>
            </a:r>
            <a:r>
              <a:rPr lang="ru-RU" sz="1600" b="1" dirty="0">
                <a:solidFill>
                  <a:srgbClr val="008080"/>
                </a:solidFill>
              </a:rPr>
              <a:t>сопоставимыми</a:t>
            </a:r>
            <a:r>
              <a:rPr lang="ru-RU" sz="1600" dirty="0"/>
              <a:t>, если различия между такими условиями не оказывают существенного влияния на соответствующие результаты или эти различия могут быть учтены с применением соответствующих корректировок таких условий.</a:t>
            </a:r>
          </a:p>
          <a:p>
            <a:endParaRPr lang="ru-RU" sz="1600" dirty="0"/>
          </a:p>
          <a:p>
            <a:r>
              <a:rPr lang="ru-RU" sz="1600" dirty="0" smtClean="0"/>
              <a:t>Определение </a:t>
            </a:r>
            <a:r>
              <a:rPr lang="ru-RU" sz="1600" b="1" dirty="0">
                <a:solidFill>
                  <a:srgbClr val="C00000"/>
                </a:solidFill>
              </a:rPr>
              <a:t>идентичности</a:t>
            </a:r>
            <a:r>
              <a:rPr lang="ru-RU" sz="1600" dirty="0"/>
              <a:t> и </a:t>
            </a:r>
            <a:r>
              <a:rPr lang="ru-RU" sz="1600" b="1" dirty="0">
                <a:solidFill>
                  <a:srgbClr val="BC3472"/>
                </a:solidFill>
              </a:rPr>
              <a:t>однородности</a:t>
            </a:r>
            <a:r>
              <a:rPr lang="ru-RU" sz="1600" dirty="0"/>
              <a:t> товаров, работ, услуг для обеспечения государственных и муниципальных нужд, </a:t>
            </a:r>
            <a:r>
              <a:rPr lang="ru-RU" sz="1600" b="1" dirty="0">
                <a:solidFill>
                  <a:srgbClr val="008080"/>
                </a:solidFill>
              </a:rPr>
              <a:t>сопоставимости</a:t>
            </a:r>
            <a:r>
              <a:rPr lang="ru-RU" sz="1600" dirty="0"/>
              <a:t> коммерческих и (или) финансовых условий поставок товаров, выполнения работ, оказания услуг </a:t>
            </a:r>
            <a:r>
              <a:rPr lang="ru-RU" sz="1600" b="1" dirty="0"/>
              <a:t>может</a:t>
            </a:r>
            <a:r>
              <a:rPr lang="ru-RU" sz="1600" dirty="0"/>
              <a:t> осуществляться в соответствии с методическими </a:t>
            </a:r>
            <a:r>
              <a:rPr lang="ru-RU" sz="1600" b="1" dirty="0"/>
              <a:t>рекомендациями</a:t>
            </a:r>
            <a:r>
              <a:rPr lang="ru-RU" sz="1600" dirty="0"/>
              <a:t>, предусмотренными частью 20 </a:t>
            </a:r>
            <a:r>
              <a:rPr lang="ru-RU" sz="1600" dirty="0" smtClean="0"/>
              <a:t>статьи 22 44-ФЗ (</a:t>
            </a:r>
            <a:r>
              <a:rPr lang="ru-RU" sz="1600" i="1" dirty="0" smtClean="0">
                <a:effectLst>
                  <a:outerShdw blurRad="38100" dist="38100" dir="2700000" algn="tl">
                    <a:srgbClr val="000000">
                      <a:alpha val="43137"/>
                    </a:srgbClr>
                  </a:outerShdw>
                </a:effectLst>
              </a:rPr>
              <a:t>см. приказ Минэкономразвития №567</a:t>
            </a:r>
            <a:r>
              <a:rPr lang="ru-RU" sz="1600" dirty="0" smtClean="0"/>
              <a:t>).</a:t>
            </a:r>
            <a:endParaRPr lang="ru-RU" sz="1600" dirty="0"/>
          </a:p>
        </p:txBody>
      </p:sp>
      <p:sp>
        <p:nvSpPr>
          <p:cNvPr id="4" name="Прямоугольник 3"/>
          <p:cNvSpPr/>
          <p:nvPr/>
        </p:nvSpPr>
        <p:spPr>
          <a:xfrm>
            <a:off x="207773" y="984958"/>
            <a:ext cx="11085507" cy="923330"/>
          </a:xfrm>
          <a:prstGeom prst="rect">
            <a:avLst/>
          </a:prstGeom>
        </p:spPr>
        <p:txBody>
          <a:bodyPr wrap="square">
            <a:spAutoFit/>
          </a:bodyPr>
          <a:lstStyle/>
          <a:p>
            <a:r>
              <a:rPr lang="ru-RU" sz="1800" dirty="0">
                <a:latin typeface="Times New Roman" panose="02020603050405020304" pitchFamily="18" charset="0"/>
              </a:rPr>
              <a:t>При применении метода сопоставимых рыночных цен (анализа рынка) </a:t>
            </a:r>
            <a:r>
              <a:rPr lang="ru-RU" sz="1800" b="1" dirty="0">
                <a:latin typeface="Times New Roman" panose="02020603050405020304" pitchFamily="18" charset="0"/>
              </a:rPr>
              <a:t>информация о ценах товаров, работ, услуг должна быть получена с учетом </a:t>
            </a:r>
            <a:r>
              <a:rPr lang="ru-RU" sz="1800" b="1" dirty="0">
                <a:solidFill>
                  <a:srgbClr val="008080"/>
                </a:solidFill>
                <a:latin typeface="Times New Roman" panose="02020603050405020304" pitchFamily="18" charset="0"/>
              </a:rPr>
              <a:t>сопоставимых</a:t>
            </a:r>
            <a:r>
              <a:rPr lang="ru-RU" sz="1800" b="1" dirty="0">
                <a:latin typeface="Times New Roman" panose="02020603050405020304" pitchFamily="18" charset="0"/>
              </a:rPr>
              <a:t> с условиями планируемой закупки </a:t>
            </a:r>
            <a:r>
              <a:rPr lang="ru-RU" sz="1800" dirty="0">
                <a:latin typeface="Times New Roman" panose="02020603050405020304" pitchFamily="18" charset="0"/>
              </a:rPr>
              <a:t>коммерческих и (или) финансовых условий поставок товаров, выполнения работ, оказания услуг.</a:t>
            </a:r>
            <a:endParaRPr lang="ru-RU" sz="1800" dirty="0"/>
          </a:p>
        </p:txBody>
      </p:sp>
    </p:spTree>
    <p:extLst>
      <p:ext uri="{BB962C8B-B14F-4D97-AF65-F5344CB8AC3E}">
        <p14:creationId xmlns:p14="http://schemas.microsoft.com/office/powerpoint/2010/main" val="4192904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8404" y="710157"/>
            <a:ext cx="12113595" cy="1384995"/>
          </a:xfrm>
          <a:prstGeom prst="rect">
            <a:avLst/>
          </a:prstGeom>
        </p:spPr>
        <p:txBody>
          <a:bodyPr wrap="square">
            <a:spAutoFit/>
          </a:bodyPr>
          <a:lstStyle/>
          <a:p>
            <a:r>
              <a:rPr lang="ru-RU" dirty="0"/>
              <a:t>В целях применения метода сопоставимых рыночных цен (анализа рынка) </a:t>
            </a:r>
            <a:r>
              <a:rPr lang="ru-RU" b="1" dirty="0">
                <a:solidFill>
                  <a:srgbClr val="C00000"/>
                </a:solidFill>
              </a:rPr>
              <a:t>могут использоваться общедоступная информация о рыночных ценах</a:t>
            </a:r>
            <a:r>
              <a:rPr lang="ru-RU" dirty="0"/>
              <a:t> товаров, работ, услуг в соответствии с частью 18 </a:t>
            </a:r>
            <a:r>
              <a:rPr lang="ru-RU" dirty="0" smtClean="0"/>
              <a:t>статьи 22 44-ФЗ, </a:t>
            </a:r>
            <a:r>
              <a:rPr lang="ru-RU" b="1" dirty="0">
                <a:solidFill>
                  <a:srgbClr val="008080"/>
                </a:solidFill>
              </a:rPr>
              <a:t>информация о ценах </a:t>
            </a:r>
            <a:r>
              <a:rPr lang="ru-RU" dirty="0"/>
              <a:t>товаров, работ, услуг, </a:t>
            </a:r>
            <a:r>
              <a:rPr lang="ru-RU" b="1" dirty="0">
                <a:solidFill>
                  <a:srgbClr val="008080"/>
                </a:solidFill>
              </a:rPr>
              <a:t>полученная по запросу заказчика у поставщиков (подрядчиков, исполнителей), осуществляющих поставки идентичных товаров</a:t>
            </a:r>
            <a:r>
              <a:rPr lang="ru-RU" dirty="0"/>
              <a:t>, работ, услуг, планируемых к закупкам, или </a:t>
            </a:r>
            <a:r>
              <a:rPr lang="ru-RU" b="1" dirty="0"/>
              <a:t>при их отсутствии однородных </a:t>
            </a:r>
            <a:r>
              <a:rPr lang="ru-RU" dirty="0"/>
              <a:t>товаров, работ, услуг (в случае получения такой информации заказчиком), </a:t>
            </a:r>
            <a:r>
              <a:rPr lang="ru-RU" b="1" dirty="0">
                <a:solidFill>
                  <a:srgbClr val="BC3472"/>
                </a:solidFill>
              </a:rPr>
              <a:t>а также информация, полученная в результате размещения запросов цен </a:t>
            </a:r>
            <a:r>
              <a:rPr lang="ru-RU" dirty="0"/>
              <a:t>товаров, работ, услуг в единой информационной системе (в случае получения такой информации заказчиком).</a:t>
            </a:r>
          </a:p>
        </p:txBody>
      </p:sp>
      <p:sp>
        <p:nvSpPr>
          <p:cNvPr id="4" name="TextBox 3"/>
          <p:cNvSpPr txBox="1"/>
          <p:nvPr/>
        </p:nvSpPr>
        <p:spPr>
          <a:xfrm>
            <a:off x="205815" y="2893149"/>
            <a:ext cx="10764046" cy="1631216"/>
          </a:xfrm>
          <a:prstGeom prst="rect">
            <a:avLst/>
          </a:prstGeom>
          <a:noFill/>
        </p:spPr>
        <p:txBody>
          <a:bodyPr wrap="square" rtlCol="0">
            <a:spAutoFit/>
          </a:bodyPr>
          <a:lstStyle/>
          <a:p>
            <a:r>
              <a:rPr lang="ru-RU" sz="1600" b="1" dirty="0" smtClean="0"/>
              <a:t>Источники информации о ценах:</a:t>
            </a:r>
          </a:p>
          <a:p>
            <a:endParaRPr lang="ru-RU" sz="1600" dirty="0" smtClean="0"/>
          </a:p>
          <a:p>
            <a:pPr marL="342900" indent="-342900">
              <a:spcAft>
                <a:spcPts val="1200"/>
              </a:spcAft>
              <a:buAutoNum type="arabicPeriod"/>
            </a:pPr>
            <a:r>
              <a:rPr lang="ru-RU" sz="1600" dirty="0" smtClean="0"/>
              <a:t>Общедоступная информация</a:t>
            </a:r>
          </a:p>
          <a:p>
            <a:pPr marL="342900" indent="-342900">
              <a:spcAft>
                <a:spcPts val="1200"/>
              </a:spcAft>
              <a:buAutoNum type="arabicPeriod"/>
            </a:pPr>
            <a:r>
              <a:rPr lang="ru-RU" sz="1600" dirty="0" smtClean="0"/>
              <a:t>Полученная по запросу КП</a:t>
            </a:r>
          </a:p>
          <a:p>
            <a:pPr marL="342900" indent="-342900">
              <a:spcAft>
                <a:spcPts val="1200"/>
              </a:spcAft>
              <a:buAutoNum type="arabicPeriod"/>
            </a:pPr>
            <a:r>
              <a:rPr lang="ru-RU" sz="1600" dirty="0" smtClean="0"/>
              <a:t>Запрос цен в ЕИС</a:t>
            </a:r>
            <a:endParaRPr lang="ru-RU" sz="1600" dirty="0"/>
          </a:p>
        </p:txBody>
      </p:sp>
    </p:spTree>
    <p:extLst>
      <p:ext uri="{BB962C8B-B14F-4D97-AF65-F5344CB8AC3E}">
        <p14:creationId xmlns:p14="http://schemas.microsoft.com/office/powerpoint/2010/main" val="1521516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413" y="685064"/>
            <a:ext cx="10764046" cy="1631216"/>
          </a:xfrm>
          <a:prstGeom prst="rect">
            <a:avLst/>
          </a:prstGeom>
          <a:noFill/>
        </p:spPr>
        <p:txBody>
          <a:bodyPr wrap="square" rtlCol="0">
            <a:spAutoFit/>
          </a:bodyPr>
          <a:lstStyle/>
          <a:p>
            <a:r>
              <a:rPr lang="ru-RU" sz="1600" b="1" dirty="0" smtClean="0"/>
              <a:t>Источники информации о ценах:</a:t>
            </a:r>
          </a:p>
          <a:p>
            <a:endParaRPr lang="ru-RU" sz="1600" dirty="0" smtClean="0"/>
          </a:p>
          <a:p>
            <a:pPr marL="342900" indent="-342900">
              <a:spcAft>
                <a:spcPts val="1200"/>
              </a:spcAft>
              <a:buAutoNum type="arabicPeriod"/>
            </a:pPr>
            <a:r>
              <a:rPr lang="ru-RU" sz="1600" b="1" u="sng" dirty="0" smtClean="0">
                <a:solidFill>
                  <a:srgbClr val="FF0000"/>
                </a:solidFill>
                <a:effectLst>
                  <a:outerShdw blurRad="38100" dist="38100" dir="2700000" algn="tl">
                    <a:srgbClr val="000000">
                      <a:alpha val="43137"/>
                    </a:srgbClr>
                  </a:outerShdw>
                </a:effectLst>
              </a:rPr>
              <a:t>Общедоступная информация</a:t>
            </a:r>
          </a:p>
          <a:p>
            <a:pPr marL="342900" indent="-342900">
              <a:spcAft>
                <a:spcPts val="1200"/>
              </a:spcAft>
              <a:buAutoNum type="arabicPeriod"/>
            </a:pPr>
            <a:r>
              <a:rPr lang="ru-RU" sz="1600" dirty="0" smtClean="0"/>
              <a:t>Полученная по запросу КП</a:t>
            </a:r>
          </a:p>
          <a:p>
            <a:pPr marL="342900" indent="-342900">
              <a:spcAft>
                <a:spcPts val="1200"/>
              </a:spcAft>
              <a:buAutoNum type="arabicPeriod"/>
            </a:pPr>
            <a:r>
              <a:rPr lang="ru-RU" sz="1600" dirty="0" smtClean="0"/>
              <a:t>Запрос цен в ЕИС</a:t>
            </a:r>
            <a:endParaRPr lang="ru-RU" sz="1600" dirty="0"/>
          </a:p>
        </p:txBody>
      </p:sp>
      <p:sp>
        <p:nvSpPr>
          <p:cNvPr id="2" name="Прямоугольник 1"/>
          <p:cNvSpPr/>
          <p:nvPr/>
        </p:nvSpPr>
        <p:spPr>
          <a:xfrm>
            <a:off x="154849" y="2414957"/>
            <a:ext cx="11561819" cy="830997"/>
          </a:xfrm>
          <a:prstGeom prst="rect">
            <a:avLst/>
          </a:prstGeom>
        </p:spPr>
        <p:txBody>
          <a:bodyPr wrap="square">
            <a:spAutoFit/>
          </a:bodyPr>
          <a:lstStyle/>
          <a:p>
            <a:r>
              <a:rPr lang="ru-RU" sz="1600" dirty="0" smtClean="0">
                <a:latin typeface="Times New Roman" panose="02020603050405020304" pitchFamily="18" charset="0"/>
              </a:rPr>
              <a:t>(</a:t>
            </a:r>
            <a:r>
              <a:rPr lang="ru-RU" sz="1600" i="1" dirty="0" smtClean="0">
                <a:latin typeface="Times New Roman" panose="02020603050405020304" pitchFamily="18" charset="0"/>
              </a:rPr>
              <a:t>ч.18 ст. 22 44-ФЗ</a:t>
            </a:r>
            <a:r>
              <a:rPr lang="ru-RU" sz="1600" dirty="0" smtClean="0">
                <a:latin typeface="Times New Roman" panose="02020603050405020304" pitchFamily="18" charset="0"/>
              </a:rPr>
              <a:t>)</a:t>
            </a:r>
            <a:endParaRPr lang="en-US" sz="1600" dirty="0" smtClean="0">
              <a:latin typeface="Times New Roman" panose="02020603050405020304" pitchFamily="18" charset="0"/>
            </a:endParaRPr>
          </a:p>
          <a:p>
            <a:r>
              <a:rPr lang="ru-RU" sz="1600" b="1" dirty="0" smtClean="0">
                <a:latin typeface="Times New Roman" panose="02020603050405020304" pitchFamily="18" charset="0"/>
              </a:rPr>
              <a:t>К </a:t>
            </a:r>
            <a:r>
              <a:rPr lang="ru-RU" sz="1600" b="1" dirty="0">
                <a:latin typeface="Times New Roman" panose="02020603050405020304" pitchFamily="18" charset="0"/>
              </a:rPr>
              <a:t>общедоступной информации о </a:t>
            </a:r>
            <a:r>
              <a:rPr lang="ru-RU" sz="1600" b="1" dirty="0" smtClean="0">
                <a:latin typeface="Times New Roman" panose="02020603050405020304" pitchFamily="18" charset="0"/>
              </a:rPr>
              <a:t>ценах, </a:t>
            </a:r>
            <a:r>
              <a:rPr lang="ru-RU" sz="1600" b="1" dirty="0">
                <a:latin typeface="Times New Roman" panose="02020603050405020304" pitchFamily="18" charset="0"/>
              </a:rPr>
              <a:t>которая может быть использована для целей определения </a:t>
            </a:r>
            <a:r>
              <a:rPr lang="ru-RU" sz="1600" b="1" dirty="0" smtClean="0">
                <a:latin typeface="Times New Roman" panose="02020603050405020304" pitchFamily="18" charset="0"/>
              </a:rPr>
              <a:t>цены контракта, </a:t>
            </a:r>
            <a:r>
              <a:rPr lang="ru-RU" sz="1600" b="1" dirty="0">
                <a:latin typeface="Times New Roman" panose="02020603050405020304" pitchFamily="18" charset="0"/>
              </a:rPr>
              <a:t>относятся:</a:t>
            </a:r>
            <a:endParaRPr lang="ru-RU" sz="1600" b="1" dirty="0"/>
          </a:p>
        </p:txBody>
      </p:sp>
      <p:sp>
        <p:nvSpPr>
          <p:cNvPr id="6" name="Прямоугольник 5"/>
          <p:cNvSpPr/>
          <p:nvPr/>
        </p:nvSpPr>
        <p:spPr>
          <a:xfrm>
            <a:off x="176412" y="3245954"/>
            <a:ext cx="11920337" cy="3539430"/>
          </a:xfrm>
          <a:prstGeom prst="rect">
            <a:avLst/>
          </a:prstGeom>
        </p:spPr>
        <p:txBody>
          <a:bodyPr wrap="square">
            <a:spAutoFit/>
          </a:bodyPr>
          <a:lstStyle/>
          <a:p>
            <a:r>
              <a:rPr lang="ru-RU" dirty="0"/>
              <a:t>1) информация о ценах товаров, работ, услуг, </a:t>
            </a:r>
            <a:r>
              <a:rPr lang="ru-RU" b="1" dirty="0"/>
              <a:t>содержащаяся в контрактах, которые исполнены и </a:t>
            </a:r>
            <a:r>
              <a:rPr lang="ru-RU" b="1" u="sng" dirty="0" smtClean="0">
                <a:solidFill>
                  <a:srgbClr val="FF0000"/>
                </a:solidFill>
              </a:rPr>
              <a:t>ПО КОТОРЫМ НЕ ВЗЫСКИВАЛИСЬ НЕУСТОЙКИ </a:t>
            </a:r>
            <a:r>
              <a:rPr lang="ru-RU" b="1" dirty="0" smtClean="0"/>
              <a:t>(</a:t>
            </a:r>
            <a:r>
              <a:rPr lang="ru-RU" b="1" dirty="0"/>
              <a:t>штрафы, пени) в связи с неисполнением или ненадлежащим исполнением обязательств</a:t>
            </a:r>
            <a:r>
              <a:rPr lang="ru-RU" dirty="0"/>
              <a:t>, предусмотренных этими контрактами;</a:t>
            </a:r>
          </a:p>
          <a:p>
            <a:endParaRPr lang="ru-RU" dirty="0"/>
          </a:p>
          <a:p>
            <a:r>
              <a:rPr lang="ru-RU" dirty="0"/>
              <a:t>2) информация о ценах товаров, работ, услуг, </a:t>
            </a:r>
            <a:r>
              <a:rPr lang="ru-RU" b="1" dirty="0"/>
              <a:t>содержащаяся в рекламе, каталогах, описаниях товаров и в других предложениях</a:t>
            </a:r>
            <a:r>
              <a:rPr lang="ru-RU" dirty="0"/>
              <a:t>, обращенных к неопределенному кругу лиц и </a:t>
            </a:r>
            <a:r>
              <a:rPr lang="ru-RU" b="1" dirty="0"/>
              <a:t>признаваемых в соответствии с гражданским законодательством публичными офертами</a:t>
            </a:r>
            <a:r>
              <a:rPr lang="ru-RU" dirty="0" smtClean="0"/>
              <a:t>; </a:t>
            </a:r>
            <a:r>
              <a:rPr lang="ru-RU" i="1" dirty="0" smtClean="0"/>
              <a:t>(</a:t>
            </a:r>
            <a:r>
              <a:rPr lang="ru-RU" b="1" i="1" dirty="0"/>
              <a:t>ГК РФ Статья </a:t>
            </a:r>
            <a:r>
              <a:rPr lang="ru-RU" b="1" i="1" dirty="0" smtClean="0"/>
              <a:t>437 </a:t>
            </a:r>
            <a:r>
              <a:rPr lang="ru-RU" i="1" dirty="0"/>
              <a:t>Содержащее все существенные условия договора предложение, из которого усматривается воля лица, делающего предложение, заключить договор на указанных в предложении условиях с любым, кто отзовется, признается офертой (публичная оферта</a:t>
            </a:r>
            <a:r>
              <a:rPr lang="ru-RU" i="1" dirty="0" smtClean="0"/>
              <a:t>).)</a:t>
            </a:r>
            <a:endParaRPr lang="ru-RU" i="1" dirty="0"/>
          </a:p>
          <a:p>
            <a:endParaRPr lang="ru-RU" dirty="0"/>
          </a:p>
          <a:p>
            <a:r>
              <a:rPr lang="ru-RU" dirty="0"/>
              <a:t>3) информация о котировках на российских биржах;</a:t>
            </a:r>
          </a:p>
          <a:p>
            <a:endParaRPr lang="ru-RU" dirty="0"/>
          </a:p>
          <a:p>
            <a:r>
              <a:rPr lang="ru-RU" dirty="0" smtClean="0"/>
              <a:t>4</a:t>
            </a:r>
            <a:r>
              <a:rPr lang="ru-RU" dirty="0"/>
              <a:t>) информация о котировках на электронных площадках;</a:t>
            </a:r>
          </a:p>
          <a:p>
            <a:endParaRPr lang="ru-RU" dirty="0"/>
          </a:p>
          <a:p>
            <a:r>
              <a:rPr lang="ru-RU" dirty="0"/>
              <a:t>5) </a:t>
            </a:r>
            <a:r>
              <a:rPr lang="ru-RU" b="1" dirty="0"/>
              <a:t>данные государственной статистической отчетности о ценах товаров, работ, услуг;</a:t>
            </a:r>
          </a:p>
          <a:p>
            <a:endParaRPr lang="ru-RU" dirty="0"/>
          </a:p>
        </p:txBody>
      </p:sp>
    </p:spTree>
    <p:extLst>
      <p:ext uri="{BB962C8B-B14F-4D97-AF65-F5344CB8AC3E}">
        <p14:creationId xmlns:p14="http://schemas.microsoft.com/office/powerpoint/2010/main" val="4319871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413" y="685064"/>
            <a:ext cx="10764046" cy="1631216"/>
          </a:xfrm>
          <a:prstGeom prst="rect">
            <a:avLst/>
          </a:prstGeom>
          <a:noFill/>
        </p:spPr>
        <p:txBody>
          <a:bodyPr wrap="square" rtlCol="0">
            <a:spAutoFit/>
          </a:bodyPr>
          <a:lstStyle/>
          <a:p>
            <a:r>
              <a:rPr lang="ru-RU" sz="1600" b="1" dirty="0" smtClean="0"/>
              <a:t>Источники информации о ценах:</a:t>
            </a:r>
          </a:p>
          <a:p>
            <a:endParaRPr lang="ru-RU" sz="1600" dirty="0" smtClean="0"/>
          </a:p>
          <a:p>
            <a:pPr marL="342900" indent="-342900">
              <a:spcAft>
                <a:spcPts val="1200"/>
              </a:spcAft>
              <a:buFont typeface="Arial"/>
              <a:buAutoNum type="arabicPeriod"/>
            </a:pPr>
            <a:r>
              <a:rPr lang="ru-RU" sz="1600" b="1" u="sng" dirty="0">
                <a:solidFill>
                  <a:srgbClr val="FF0000"/>
                </a:solidFill>
                <a:effectLst>
                  <a:outerShdw blurRad="38100" dist="38100" dir="2700000" algn="tl">
                    <a:srgbClr val="000000">
                      <a:alpha val="43137"/>
                    </a:srgbClr>
                  </a:outerShdw>
                </a:effectLst>
              </a:rPr>
              <a:t>Общедоступная информация</a:t>
            </a:r>
          </a:p>
          <a:p>
            <a:pPr marL="342900" indent="-342900">
              <a:spcAft>
                <a:spcPts val="1200"/>
              </a:spcAft>
              <a:buAutoNum type="arabicPeriod"/>
            </a:pPr>
            <a:r>
              <a:rPr lang="ru-RU" sz="1600" dirty="0" smtClean="0"/>
              <a:t>Полученная по запросу КП</a:t>
            </a:r>
          </a:p>
          <a:p>
            <a:pPr marL="342900" indent="-342900">
              <a:spcAft>
                <a:spcPts val="1200"/>
              </a:spcAft>
              <a:buAutoNum type="arabicPeriod"/>
            </a:pPr>
            <a:r>
              <a:rPr lang="ru-RU" sz="1600" dirty="0" smtClean="0"/>
              <a:t>Запрос цен в ЕИС</a:t>
            </a:r>
            <a:endParaRPr lang="ru-RU" sz="1600" dirty="0"/>
          </a:p>
        </p:txBody>
      </p:sp>
      <p:sp>
        <p:nvSpPr>
          <p:cNvPr id="2" name="Прямоугольник 1"/>
          <p:cNvSpPr/>
          <p:nvPr/>
        </p:nvSpPr>
        <p:spPr>
          <a:xfrm>
            <a:off x="154849" y="2414957"/>
            <a:ext cx="11561819" cy="830997"/>
          </a:xfrm>
          <a:prstGeom prst="rect">
            <a:avLst/>
          </a:prstGeom>
        </p:spPr>
        <p:txBody>
          <a:bodyPr wrap="square">
            <a:spAutoFit/>
          </a:bodyPr>
          <a:lstStyle/>
          <a:p>
            <a:r>
              <a:rPr lang="ru-RU" sz="1600" dirty="0" smtClean="0">
                <a:latin typeface="Times New Roman" panose="02020603050405020304" pitchFamily="18" charset="0"/>
              </a:rPr>
              <a:t>(</a:t>
            </a:r>
            <a:r>
              <a:rPr lang="ru-RU" sz="1600" i="1" dirty="0" smtClean="0">
                <a:latin typeface="Times New Roman" panose="02020603050405020304" pitchFamily="18" charset="0"/>
              </a:rPr>
              <a:t>ч.18 ст. 22 44-ФЗ</a:t>
            </a:r>
            <a:r>
              <a:rPr lang="ru-RU" sz="1600" dirty="0" smtClean="0">
                <a:latin typeface="Times New Roman" panose="02020603050405020304" pitchFamily="18" charset="0"/>
              </a:rPr>
              <a:t>)</a:t>
            </a:r>
            <a:endParaRPr lang="en-US" sz="1600" dirty="0" smtClean="0">
              <a:latin typeface="Times New Roman" panose="02020603050405020304" pitchFamily="18" charset="0"/>
            </a:endParaRPr>
          </a:p>
          <a:p>
            <a:r>
              <a:rPr lang="ru-RU" sz="1600" b="1" dirty="0" smtClean="0">
                <a:latin typeface="Times New Roman" panose="02020603050405020304" pitchFamily="18" charset="0"/>
              </a:rPr>
              <a:t>К </a:t>
            </a:r>
            <a:r>
              <a:rPr lang="ru-RU" sz="1600" b="1" dirty="0">
                <a:latin typeface="Times New Roman" panose="02020603050405020304" pitchFamily="18" charset="0"/>
              </a:rPr>
              <a:t>общедоступной информации о </a:t>
            </a:r>
            <a:r>
              <a:rPr lang="ru-RU" sz="1600" b="1" dirty="0" smtClean="0">
                <a:latin typeface="Times New Roman" panose="02020603050405020304" pitchFamily="18" charset="0"/>
              </a:rPr>
              <a:t>ценах, </a:t>
            </a:r>
            <a:r>
              <a:rPr lang="ru-RU" sz="1600" b="1" dirty="0">
                <a:latin typeface="Times New Roman" panose="02020603050405020304" pitchFamily="18" charset="0"/>
              </a:rPr>
              <a:t>которая может быть использована для целей определения </a:t>
            </a:r>
            <a:r>
              <a:rPr lang="ru-RU" sz="1600" b="1" dirty="0" smtClean="0">
                <a:latin typeface="Times New Roman" panose="02020603050405020304" pitchFamily="18" charset="0"/>
              </a:rPr>
              <a:t>цены контракта, </a:t>
            </a:r>
            <a:r>
              <a:rPr lang="ru-RU" sz="1600" b="1" dirty="0">
                <a:latin typeface="Times New Roman" panose="02020603050405020304" pitchFamily="18" charset="0"/>
              </a:rPr>
              <a:t>относятся:</a:t>
            </a:r>
            <a:endParaRPr lang="ru-RU" sz="1600" b="1" dirty="0"/>
          </a:p>
        </p:txBody>
      </p:sp>
      <p:sp>
        <p:nvSpPr>
          <p:cNvPr id="6" name="Прямоугольник 5"/>
          <p:cNvSpPr/>
          <p:nvPr/>
        </p:nvSpPr>
        <p:spPr>
          <a:xfrm>
            <a:off x="176412" y="3245954"/>
            <a:ext cx="11920337" cy="2677656"/>
          </a:xfrm>
          <a:prstGeom prst="rect">
            <a:avLst/>
          </a:prstGeom>
        </p:spPr>
        <p:txBody>
          <a:bodyPr wrap="square">
            <a:spAutoFit/>
          </a:bodyPr>
          <a:lstStyle/>
          <a:p>
            <a:endParaRPr lang="ru-RU" dirty="0"/>
          </a:p>
          <a:p>
            <a:r>
              <a:rPr lang="ru-RU" dirty="0"/>
              <a:t>6) информация о ценах товаров, работ, услуг, содержащаяся в официальных источниках информации уполномоченных государственных органов и муниципальных органов в соответствии с законодательством Российской Федерации, законодательством субъектов Российской Федерации, муниципальными нормативными правовыми актами, в официальных источниках информации иностранных государств, международных организаций или иных общедоступных изданиях;</a:t>
            </a:r>
          </a:p>
          <a:p>
            <a:endParaRPr lang="ru-RU" dirty="0"/>
          </a:p>
          <a:p>
            <a:r>
              <a:rPr lang="ru-RU" dirty="0"/>
              <a:t>7) </a:t>
            </a:r>
            <a:r>
              <a:rPr lang="ru-RU" b="1" dirty="0"/>
              <a:t>информация о рыночной стоимости объектов оценки, определенной в соответствии с законодательством, регулирующим оценочную деятельность в Российской Федерации</a:t>
            </a:r>
            <a:r>
              <a:rPr lang="ru-RU" dirty="0"/>
              <a:t>, или законодательством иностранных государств;</a:t>
            </a:r>
          </a:p>
          <a:p>
            <a:endParaRPr lang="ru-RU" dirty="0"/>
          </a:p>
          <a:p>
            <a:r>
              <a:rPr lang="ru-RU" dirty="0"/>
              <a:t>8) информация информационно-ценовых агентств, общедоступные результаты изучения рынка, а также результаты изучения рынка, проведенного по инициативе заказчика, в том числе на основании контракта, при условии раскрытия методологии расчета цен, иные источники информации.</a:t>
            </a:r>
          </a:p>
        </p:txBody>
      </p:sp>
      <p:sp>
        <p:nvSpPr>
          <p:cNvPr id="7" name="Прямоугольник 6"/>
          <p:cNvSpPr/>
          <p:nvPr/>
        </p:nvSpPr>
        <p:spPr>
          <a:xfrm>
            <a:off x="176412" y="6158240"/>
            <a:ext cx="11135478" cy="584775"/>
          </a:xfrm>
          <a:prstGeom prst="rect">
            <a:avLst/>
          </a:prstGeom>
        </p:spPr>
        <p:txBody>
          <a:bodyPr wrap="square">
            <a:spAutoFit/>
          </a:bodyPr>
          <a:lstStyle/>
          <a:p>
            <a:r>
              <a:rPr lang="ru-RU" sz="1600" b="1" dirty="0" smtClean="0"/>
              <a:t>Приказ Минэкономразвития №567</a:t>
            </a:r>
            <a:endParaRPr lang="en-US" sz="1600" b="1" dirty="0" smtClean="0"/>
          </a:p>
          <a:p>
            <a:r>
              <a:rPr lang="ru-RU" sz="1600" b="1" dirty="0" smtClean="0"/>
              <a:t>3.7.4.8</a:t>
            </a:r>
            <a:r>
              <a:rPr lang="ru-RU" sz="1600" b="1" dirty="0"/>
              <a:t>. иные источники информации, в том числе общедоступные результаты изучения рынка.</a:t>
            </a:r>
          </a:p>
        </p:txBody>
      </p:sp>
    </p:spTree>
    <p:extLst>
      <p:ext uri="{BB962C8B-B14F-4D97-AF65-F5344CB8AC3E}">
        <p14:creationId xmlns:p14="http://schemas.microsoft.com/office/powerpoint/2010/main" val="3835208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9"/>
          <p:cNvSpPr txBox="1"/>
          <p:nvPr/>
        </p:nvSpPr>
        <p:spPr>
          <a:xfrm>
            <a:off x="641461" y="5181460"/>
            <a:ext cx="4511200" cy="1298800"/>
          </a:xfrm>
          <a:prstGeom prst="rect">
            <a:avLst/>
          </a:prstGeom>
          <a:noFill/>
          <a:ln>
            <a:noFill/>
          </a:ln>
        </p:spPr>
        <p:txBody>
          <a:bodyPr spcFirstLastPara="1" wrap="square" lIns="91433" tIns="45700" rIns="91433" bIns="45700" anchor="t" anchorCtr="0">
            <a:noAutofit/>
          </a:bodyPr>
          <a:lstStyle/>
          <a:p>
            <a:pPr>
              <a:lnSpc>
                <a:spcPct val="90000"/>
              </a:lnSpc>
              <a:buClr>
                <a:srgbClr val="212121"/>
              </a:buClr>
              <a:buSzPts val="1100"/>
            </a:pPr>
            <a:r>
              <a:rPr lang="ru-RU" sz="1600" dirty="0"/>
              <a:t>Руководитель отдела методологии Московского </a:t>
            </a:r>
            <a:r>
              <a:rPr lang="ru-RU" sz="1600" dirty="0" smtClean="0"/>
              <a:t>представительства</a:t>
            </a:r>
          </a:p>
          <a:p>
            <a:pPr>
              <a:lnSpc>
                <a:spcPct val="90000"/>
              </a:lnSpc>
              <a:buClr>
                <a:srgbClr val="212121"/>
              </a:buClr>
              <a:buSzPts val="1100"/>
            </a:pPr>
            <a:r>
              <a:rPr lang="ru-RU" sz="1467" dirty="0" smtClean="0">
                <a:solidFill>
                  <a:srgbClr val="212121"/>
                </a:solidFill>
              </a:rPr>
              <a:t>ЭТП </a:t>
            </a:r>
            <a:r>
              <a:rPr lang="ru-RU" sz="1467" dirty="0">
                <a:solidFill>
                  <a:srgbClr val="212121"/>
                </a:solidFill>
              </a:rPr>
              <a:t>«Фабрикант»</a:t>
            </a:r>
            <a:endParaRPr sz="1467" dirty="0">
              <a:solidFill>
                <a:srgbClr val="212121"/>
              </a:solidFill>
            </a:endParaRPr>
          </a:p>
        </p:txBody>
      </p:sp>
      <p:sp>
        <p:nvSpPr>
          <p:cNvPr id="264" name="Google Shape;264;p49"/>
          <p:cNvSpPr txBox="1"/>
          <p:nvPr/>
        </p:nvSpPr>
        <p:spPr>
          <a:xfrm>
            <a:off x="626948" y="4052923"/>
            <a:ext cx="4061200" cy="1061600"/>
          </a:xfrm>
          <a:prstGeom prst="rect">
            <a:avLst/>
          </a:prstGeom>
          <a:noFill/>
          <a:ln>
            <a:noFill/>
          </a:ln>
        </p:spPr>
        <p:txBody>
          <a:bodyPr spcFirstLastPara="1" wrap="square" lIns="91433" tIns="45700" rIns="91433" bIns="45700" anchor="ctr" anchorCtr="0">
            <a:noAutofit/>
          </a:bodyPr>
          <a:lstStyle/>
          <a:p>
            <a:pPr>
              <a:lnSpc>
                <a:spcPct val="90000"/>
              </a:lnSpc>
              <a:buClr>
                <a:srgbClr val="212121"/>
              </a:buClr>
              <a:buSzPts val="1800"/>
            </a:pPr>
            <a:r>
              <a:rPr lang="ru" sz="2400" b="1">
                <a:solidFill>
                  <a:srgbClr val="212121"/>
                </a:solidFill>
              </a:rPr>
              <a:t>Некрасов </a:t>
            </a:r>
            <a:endParaRPr sz="2400" b="1">
              <a:solidFill>
                <a:srgbClr val="212121"/>
              </a:solidFill>
            </a:endParaRPr>
          </a:p>
          <a:p>
            <a:pPr>
              <a:lnSpc>
                <a:spcPct val="90000"/>
              </a:lnSpc>
              <a:buClr>
                <a:srgbClr val="212121"/>
              </a:buClr>
              <a:buSzPts val="1800"/>
            </a:pPr>
            <a:r>
              <a:rPr lang="ru" sz="2400" b="1">
                <a:solidFill>
                  <a:srgbClr val="212121"/>
                </a:solidFill>
              </a:rPr>
              <a:t>Василий Александрович</a:t>
            </a:r>
            <a:endParaRPr sz="2400" b="1">
              <a:solidFill>
                <a:srgbClr val="212121"/>
              </a:solidFill>
            </a:endParaRPr>
          </a:p>
        </p:txBody>
      </p:sp>
      <p:sp>
        <p:nvSpPr>
          <p:cNvPr id="265" name="Google Shape;265;p49"/>
          <p:cNvSpPr txBox="1"/>
          <p:nvPr/>
        </p:nvSpPr>
        <p:spPr>
          <a:xfrm>
            <a:off x="5742616" y="1197835"/>
            <a:ext cx="5918800" cy="889993"/>
          </a:xfrm>
          <a:prstGeom prst="rect">
            <a:avLst/>
          </a:prstGeom>
          <a:noFill/>
          <a:ln>
            <a:noFill/>
          </a:ln>
        </p:spPr>
        <p:txBody>
          <a:bodyPr spcFirstLastPara="1" wrap="square" lIns="91433" tIns="45700" rIns="91433" bIns="45700" anchor="t" anchorCtr="0">
            <a:normAutofit/>
          </a:bodyPr>
          <a:lstStyle/>
          <a:p>
            <a:pPr marL="237061" indent="-237061">
              <a:lnSpc>
                <a:spcPct val="90000"/>
              </a:lnSpc>
              <a:spcBef>
                <a:spcPts val="1067"/>
              </a:spcBef>
              <a:buClr>
                <a:srgbClr val="212121"/>
              </a:buClr>
              <a:buSzPts val="1400"/>
              <a:buFont typeface="Arial"/>
              <a:buChar char="•"/>
            </a:pPr>
            <a:r>
              <a:rPr lang="ru" sz="1600" dirty="0" smtClean="0">
                <a:solidFill>
                  <a:srgbClr val="212121"/>
                </a:solidFill>
              </a:rPr>
              <a:t>Автор </a:t>
            </a:r>
            <a:r>
              <a:rPr lang="ru" sz="1600" dirty="0">
                <a:solidFill>
                  <a:srgbClr val="212121"/>
                </a:solidFill>
              </a:rPr>
              <a:t>статей, семинаров, вебинаров, конференций </a:t>
            </a:r>
            <a:br>
              <a:rPr lang="ru" sz="1600" dirty="0">
                <a:solidFill>
                  <a:srgbClr val="212121"/>
                </a:solidFill>
              </a:rPr>
            </a:br>
            <a:r>
              <a:rPr lang="ru" sz="1600" dirty="0">
                <a:solidFill>
                  <a:srgbClr val="212121"/>
                </a:solidFill>
              </a:rPr>
              <a:t>по теме госзакупки, публикаций в </a:t>
            </a:r>
            <a:r>
              <a:rPr lang="ru" sz="1600" dirty="0" smtClean="0">
                <a:solidFill>
                  <a:srgbClr val="212121"/>
                </a:solidFill>
              </a:rPr>
              <a:t>РБК</a:t>
            </a:r>
            <a:endParaRPr sz="1467" dirty="0"/>
          </a:p>
        </p:txBody>
      </p:sp>
      <p:sp>
        <p:nvSpPr>
          <p:cNvPr id="266" name="Google Shape;266;p49"/>
          <p:cNvSpPr/>
          <p:nvPr/>
        </p:nvSpPr>
        <p:spPr>
          <a:xfrm>
            <a:off x="5742616" y="3058081"/>
            <a:ext cx="5918800" cy="369200"/>
          </a:xfrm>
          <a:prstGeom prst="rect">
            <a:avLst/>
          </a:prstGeom>
          <a:noFill/>
          <a:ln>
            <a:noFill/>
          </a:ln>
        </p:spPr>
        <p:txBody>
          <a:bodyPr spcFirstLastPara="1" wrap="square" lIns="91433" tIns="45700" rIns="91433" bIns="45700" anchor="t" anchorCtr="0">
            <a:noAutofit/>
          </a:bodyPr>
          <a:lstStyle/>
          <a:p>
            <a:pPr>
              <a:buSzPts val="1400"/>
            </a:pPr>
            <a:r>
              <a:rPr lang="ru" sz="1867" b="1" dirty="0">
                <a:solidFill>
                  <a:srgbClr val="009DDB"/>
                </a:solidFill>
              </a:rPr>
              <a:t>Учебные мероприятия </a:t>
            </a:r>
            <a:r>
              <a:rPr lang="ru" sz="1867" b="1" dirty="0" smtClean="0">
                <a:solidFill>
                  <a:srgbClr val="009DDB"/>
                </a:solidFill>
              </a:rPr>
              <a:t>для</a:t>
            </a:r>
            <a:r>
              <a:rPr lang="ru" sz="1867" b="1" dirty="0">
                <a:solidFill>
                  <a:srgbClr val="009DDB"/>
                </a:solidFill>
              </a:rPr>
              <a:t>: </a:t>
            </a:r>
            <a:endParaRPr sz="1467" dirty="0"/>
          </a:p>
        </p:txBody>
      </p:sp>
      <p:sp>
        <p:nvSpPr>
          <p:cNvPr id="267" name="Google Shape;267;p49"/>
          <p:cNvSpPr txBox="1"/>
          <p:nvPr/>
        </p:nvSpPr>
        <p:spPr>
          <a:xfrm>
            <a:off x="5742616" y="3544472"/>
            <a:ext cx="5918800" cy="2662400"/>
          </a:xfrm>
          <a:prstGeom prst="rect">
            <a:avLst/>
          </a:prstGeom>
          <a:noFill/>
          <a:ln>
            <a:noFill/>
          </a:ln>
        </p:spPr>
        <p:txBody>
          <a:bodyPr spcFirstLastPara="1" wrap="square" lIns="91433" tIns="45700" rIns="91433" bIns="45700" anchor="t" anchorCtr="0">
            <a:normAutofit/>
          </a:bodyPr>
          <a:lstStyle/>
          <a:p>
            <a:pPr marL="237061" indent="-237061">
              <a:lnSpc>
                <a:spcPct val="120000"/>
              </a:lnSpc>
              <a:spcBef>
                <a:spcPts val="1067"/>
              </a:spcBef>
              <a:buClr>
                <a:srgbClr val="212121"/>
              </a:buClr>
              <a:buSzPts val="1400"/>
              <a:buFont typeface="Arial"/>
              <a:buChar char="•"/>
            </a:pPr>
            <a:r>
              <a:rPr lang="ru" sz="1600" dirty="0" smtClean="0">
                <a:solidFill>
                  <a:srgbClr val="212121"/>
                </a:solidFill>
              </a:rPr>
              <a:t>РАНХиГС;</a:t>
            </a:r>
            <a:endParaRPr sz="1600" dirty="0">
              <a:solidFill>
                <a:srgbClr val="212121"/>
              </a:solidFill>
            </a:endParaRPr>
          </a:p>
          <a:p>
            <a:pPr marL="237061" indent="-237061">
              <a:lnSpc>
                <a:spcPct val="120000"/>
              </a:lnSpc>
              <a:spcBef>
                <a:spcPts val="1067"/>
              </a:spcBef>
              <a:buClr>
                <a:srgbClr val="212121"/>
              </a:buClr>
              <a:buSzPts val="1400"/>
              <a:buFont typeface="Arial"/>
              <a:buChar char="•"/>
            </a:pPr>
            <a:r>
              <a:rPr lang="ru" sz="1600" dirty="0" smtClean="0">
                <a:solidFill>
                  <a:srgbClr val="212121"/>
                </a:solidFill>
              </a:rPr>
              <a:t>Финансовый университет при Правительстве Российской Федерации;</a:t>
            </a:r>
            <a:endParaRPr sz="1600" dirty="0">
              <a:solidFill>
                <a:srgbClr val="212121"/>
              </a:solidFill>
            </a:endParaRPr>
          </a:p>
          <a:p>
            <a:pPr marL="237061" indent="-237061">
              <a:lnSpc>
                <a:spcPct val="120000"/>
              </a:lnSpc>
              <a:spcBef>
                <a:spcPts val="1067"/>
              </a:spcBef>
              <a:buClr>
                <a:srgbClr val="212121"/>
              </a:buClr>
              <a:buSzPts val="1400"/>
              <a:buFont typeface="Arial"/>
              <a:buChar char="•"/>
            </a:pPr>
            <a:r>
              <a:rPr lang="ru" sz="1600" dirty="0">
                <a:solidFill>
                  <a:srgbClr val="212121"/>
                </a:solidFill>
              </a:rPr>
              <a:t>Учебный центр </a:t>
            </a:r>
            <a:r>
              <a:rPr lang="ru" sz="1600" dirty="0" smtClean="0">
                <a:solidFill>
                  <a:srgbClr val="212121"/>
                </a:solidFill>
              </a:rPr>
              <a:t>Контур; </a:t>
            </a:r>
            <a:endParaRPr sz="1467" dirty="0"/>
          </a:p>
          <a:p>
            <a:pPr marL="237061" indent="-237061">
              <a:lnSpc>
                <a:spcPct val="120000"/>
              </a:lnSpc>
              <a:spcBef>
                <a:spcPts val="1067"/>
              </a:spcBef>
              <a:buClr>
                <a:srgbClr val="212121"/>
              </a:buClr>
              <a:buSzPts val="1400"/>
              <a:buFont typeface="Arial"/>
              <a:buChar char="•"/>
            </a:pPr>
            <a:r>
              <a:rPr lang="ru" sz="1600" dirty="0" smtClean="0">
                <a:solidFill>
                  <a:srgbClr val="212121"/>
                </a:solidFill>
              </a:rPr>
              <a:t>Заказчиков ДНР, ЛНР </a:t>
            </a:r>
            <a:r>
              <a:rPr lang="ru" sz="1600" dirty="0">
                <a:solidFill>
                  <a:srgbClr val="212121"/>
                </a:solidFill>
              </a:rPr>
              <a:t>и др.</a:t>
            </a:r>
            <a:endParaRPr sz="1467" dirty="0"/>
          </a:p>
        </p:txBody>
      </p:sp>
      <p:pic>
        <p:nvPicPr>
          <p:cNvPr id="268" name="Google Shape;268;p49"/>
          <p:cNvPicPr preferRelativeResize="0"/>
          <p:nvPr/>
        </p:nvPicPr>
        <p:blipFill rotWithShape="1">
          <a:blip r:embed="rId3">
            <a:alphaModFix/>
          </a:blip>
          <a:srcRect t="1465" b="1475"/>
          <a:stretch/>
        </p:blipFill>
        <p:spPr>
          <a:xfrm>
            <a:off x="786601" y="1197835"/>
            <a:ext cx="2680000" cy="2601200"/>
          </a:xfrm>
          <a:prstGeom prst="ellipse">
            <a:avLst/>
          </a:prstGeom>
          <a:noFill/>
          <a:ln w="63500" cap="rnd" cmpd="sng">
            <a:solidFill>
              <a:srgbClr val="009DDB"/>
            </a:solidFill>
            <a:prstDash val="solid"/>
            <a:round/>
            <a:headEnd type="none" w="sm" len="sm"/>
            <a:tailEnd type="none" w="sm" len="sm"/>
          </a:ln>
          <a:effectLst>
            <a:outerShdw blurRad="139700" dist="50800" dir="5400000" algn="tl" rotWithShape="0">
              <a:srgbClr val="000000">
                <a:alpha val="29409"/>
              </a:srgbClr>
            </a:outerShdw>
          </a:effectLst>
        </p:spPr>
      </p:pic>
    </p:spTree>
    <p:extLst>
      <p:ext uri="{BB962C8B-B14F-4D97-AF65-F5344CB8AC3E}">
        <p14:creationId xmlns:p14="http://schemas.microsoft.com/office/powerpoint/2010/main" val="1763950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413" y="685064"/>
            <a:ext cx="10764046" cy="1631216"/>
          </a:xfrm>
          <a:prstGeom prst="rect">
            <a:avLst/>
          </a:prstGeom>
          <a:noFill/>
        </p:spPr>
        <p:txBody>
          <a:bodyPr wrap="square" rtlCol="0">
            <a:spAutoFit/>
          </a:bodyPr>
          <a:lstStyle/>
          <a:p>
            <a:r>
              <a:rPr lang="ru-RU" sz="1600" b="1" dirty="0" smtClean="0"/>
              <a:t>Источники информации о ценах:</a:t>
            </a:r>
          </a:p>
          <a:p>
            <a:endParaRPr lang="ru-RU" sz="1600" dirty="0" smtClean="0"/>
          </a:p>
          <a:p>
            <a:pPr marL="342900" indent="-342900">
              <a:spcAft>
                <a:spcPts val="1200"/>
              </a:spcAft>
              <a:buFont typeface="Arial"/>
              <a:buAutoNum type="arabicPeriod"/>
            </a:pPr>
            <a:r>
              <a:rPr lang="ru-RU" sz="1600" b="1" u="sng" dirty="0">
                <a:solidFill>
                  <a:srgbClr val="FF0000"/>
                </a:solidFill>
                <a:effectLst>
                  <a:outerShdw blurRad="38100" dist="38100" dir="2700000" algn="tl">
                    <a:srgbClr val="000000">
                      <a:alpha val="43137"/>
                    </a:srgbClr>
                  </a:outerShdw>
                </a:effectLst>
              </a:rPr>
              <a:t>Общедоступная информация</a:t>
            </a:r>
          </a:p>
          <a:p>
            <a:pPr marL="342900" indent="-342900">
              <a:spcAft>
                <a:spcPts val="1200"/>
              </a:spcAft>
              <a:buAutoNum type="arabicPeriod"/>
            </a:pPr>
            <a:r>
              <a:rPr lang="ru-RU" sz="1600" dirty="0" smtClean="0"/>
              <a:t>Полученная по запросу КП</a:t>
            </a:r>
          </a:p>
          <a:p>
            <a:pPr marL="342900" indent="-342900">
              <a:spcAft>
                <a:spcPts val="1200"/>
              </a:spcAft>
              <a:buAutoNum type="arabicPeriod"/>
            </a:pPr>
            <a:r>
              <a:rPr lang="ru-RU" sz="1600" dirty="0" smtClean="0"/>
              <a:t>Запрос цен в ЕИС</a:t>
            </a:r>
            <a:endParaRPr lang="ru-RU" sz="1600" dirty="0"/>
          </a:p>
        </p:txBody>
      </p:sp>
      <p:sp>
        <p:nvSpPr>
          <p:cNvPr id="3" name="Прямоугольник 2"/>
          <p:cNvSpPr/>
          <p:nvPr/>
        </p:nvSpPr>
        <p:spPr>
          <a:xfrm>
            <a:off x="5223156" y="1331395"/>
            <a:ext cx="5878532" cy="338554"/>
          </a:xfrm>
          <a:prstGeom prst="rect">
            <a:avLst/>
          </a:prstGeom>
        </p:spPr>
        <p:txBody>
          <a:bodyPr wrap="none">
            <a:spAutoFit/>
          </a:bodyPr>
          <a:lstStyle/>
          <a:p>
            <a:r>
              <a:rPr lang="ru-RU" sz="1600" b="1" dirty="0">
                <a:latin typeface="Segoe UI" panose="020B0502040204020203" pitchFamily="34" charset="0"/>
              </a:rPr>
              <a:t>Приказ Минэкономразвития России от 02.10.2013 N 567</a:t>
            </a:r>
            <a:endParaRPr lang="ru-RU" sz="1600" b="1" dirty="0"/>
          </a:p>
        </p:txBody>
      </p:sp>
      <p:sp>
        <p:nvSpPr>
          <p:cNvPr id="7" name="Прямоугольник 6"/>
          <p:cNvSpPr/>
          <p:nvPr/>
        </p:nvSpPr>
        <p:spPr>
          <a:xfrm>
            <a:off x="902970" y="2613898"/>
            <a:ext cx="10987388" cy="584775"/>
          </a:xfrm>
          <a:prstGeom prst="rect">
            <a:avLst/>
          </a:prstGeom>
        </p:spPr>
        <p:txBody>
          <a:bodyPr wrap="square">
            <a:spAutoFit/>
          </a:bodyPr>
          <a:lstStyle/>
          <a:p>
            <a:r>
              <a:rPr lang="ru-RU" sz="1600" dirty="0"/>
              <a:t>3.7. В целях получения ценовой информации в отношении товара, работы, услуги для определения НМЦК </a:t>
            </a:r>
            <a:r>
              <a:rPr lang="ru-RU" sz="1600" b="1" dirty="0"/>
              <a:t>рекомендуется</a:t>
            </a:r>
            <a:r>
              <a:rPr lang="ru-RU" sz="1600" dirty="0"/>
              <a:t> осуществить несколько следующих процедур:</a:t>
            </a:r>
          </a:p>
        </p:txBody>
      </p:sp>
      <p:sp>
        <p:nvSpPr>
          <p:cNvPr id="9" name="Прямоугольник 8"/>
          <p:cNvSpPr/>
          <p:nvPr/>
        </p:nvSpPr>
        <p:spPr>
          <a:xfrm>
            <a:off x="176412" y="3260229"/>
            <a:ext cx="11908907" cy="738664"/>
          </a:xfrm>
          <a:prstGeom prst="rect">
            <a:avLst/>
          </a:prstGeom>
        </p:spPr>
        <p:txBody>
          <a:bodyPr wrap="square">
            <a:spAutoFit/>
          </a:bodyPr>
          <a:lstStyle/>
          <a:p>
            <a:r>
              <a:rPr lang="ru-RU" dirty="0"/>
              <a:t>3.7.1. </a:t>
            </a:r>
            <a:r>
              <a:rPr lang="ru-RU" b="1" dirty="0"/>
              <a:t>направить запросы о предоставлении ценовой информации </a:t>
            </a:r>
            <a:r>
              <a:rPr lang="ru-RU" b="1" dirty="0">
                <a:solidFill>
                  <a:srgbClr val="FF0000"/>
                </a:solidFill>
              </a:rPr>
              <a:t>не менее пяти </a:t>
            </a:r>
            <a:r>
              <a:rPr lang="ru-RU" b="1" dirty="0"/>
              <a:t>поставщикам</a:t>
            </a:r>
            <a:r>
              <a:rPr lang="ru-RU" dirty="0"/>
              <a:t> (подрядчикам, исполнителям), обладающим опытом поставок соответствующих товаров, работ, услуг, информация о которых имеется в свободном доступе (в частности, опубликована в печати, размещена на сайтах в сети "Интернет");</a:t>
            </a:r>
          </a:p>
        </p:txBody>
      </p:sp>
      <p:sp>
        <p:nvSpPr>
          <p:cNvPr id="11" name="Прямоугольник 10"/>
          <p:cNvSpPr/>
          <p:nvPr/>
        </p:nvSpPr>
        <p:spPr>
          <a:xfrm>
            <a:off x="176412" y="3998893"/>
            <a:ext cx="11713946" cy="2554545"/>
          </a:xfrm>
          <a:prstGeom prst="rect">
            <a:avLst/>
          </a:prstGeom>
        </p:spPr>
        <p:txBody>
          <a:bodyPr wrap="square">
            <a:spAutoFit/>
          </a:bodyPr>
          <a:lstStyle/>
          <a:p>
            <a:pPr>
              <a:spcAft>
                <a:spcPts val="1200"/>
              </a:spcAft>
            </a:pPr>
            <a:r>
              <a:rPr lang="ru-RU" dirty="0"/>
              <a:t>3.7.2. разместить </a:t>
            </a:r>
            <a:r>
              <a:rPr lang="ru-RU" b="1" dirty="0"/>
              <a:t>запрос о предоставлении ценовой информации в единой информационной системе</a:t>
            </a:r>
            <a:r>
              <a:rPr lang="ru-RU" dirty="0"/>
              <a:t> в сфере закупок товаров, работ, услуг для обеспечения государственных или муниципальных нужд (далее - ЕИС) (до ввода в эксплуатацию ЕИС на официальном сайте Российской Федерации в информационно-телекоммуникационной сети "Интернет" для размещения информации о размещении заказов на поставки товаров, выполнение работ, оказание услуг www.zakupki.gov.ru (далее - официальный сайт);</a:t>
            </a:r>
          </a:p>
          <a:p>
            <a:pPr>
              <a:spcAft>
                <a:spcPts val="1200"/>
              </a:spcAft>
            </a:pPr>
            <a:r>
              <a:rPr lang="ru-RU" dirty="0"/>
              <a:t>3.7.3. </a:t>
            </a:r>
            <a:r>
              <a:rPr lang="ru-RU" b="1" dirty="0"/>
              <a:t>осуществить </a:t>
            </a:r>
            <a:r>
              <a:rPr lang="ru-RU" b="1" dirty="0">
                <a:solidFill>
                  <a:srgbClr val="FF0000"/>
                </a:solidFill>
              </a:rPr>
              <a:t>поиск ценовой информации в реестре контрактов</a:t>
            </a:r>
            <a:r>
              <a:rPr lang="ru-RU" dirty="0"/>
              <a:t>, заключенных заказчиками. При этом </a:t>
            </a:r>
            <a:r>
              <a:rPr lang="ru-RU" b="1" dirty="0"/>
              <a:t>целесообразно принимать в расче</a:t>
            </a:r>
            <a:r>
              <a:rPr lang="ru-RU" dirty="0"/>
              <a:t>т информацию о ценах товаров, работ, услуг, содержащуюся в </a:t>
            </a:r>
            <a:r>
              <a:rPr lang="ru-RU" b="1" dirty="0"/>
              <a:t>контрактах, которые </a:t>
            </a:r>
            <a:r>
              <a:rPr lang="ru-RU" b="1" dirty="0">
                <a:solidFill>
                  <a:srgbClr val="FF0000"/>
                </a:solidFill>
              </a:rPr>
              <a:t>исполнены</a:t>
            </a:r>
            <a:r>
              <a:rPr lang="ru-RU" b="1" dirty="0"/>
              <a:t> и </a:t>
            </a:r>
            <a:r>
              <a:rPr lang="ru-RU" b="1" dirty="0">
                <a:solidFill>
                  <a:srgbClr val="FF0000"/>
                </a:solidFill>
              </a:rPr>
              <a:t>по которым не взыскивались неустойки</a:t>
            </a:r>
            <a:r>
              <a:rPr lang="ru-RU" dirty="0"/>
              <a:t> (штрафы, пени) в связи с неисполнением или ненадлежащим исполнением обязательств, предусмотренных этими контрактами, </a:t>
            </a:r>
            <a:r>
              <a:rPr lang="ru-RU" b="1" dirty="0">
                <a:solidFill>
                  <a:srgbClr val="FF0000"/>
                </a:solidFill>
              </a:rPr>
              <a:t>в течение последних трех лет</a:t>
            </a:r>
            <a:r>
              <a:rPr lang="ru-RU" dirty="0" smtClean="0"/>
              <a:t>.</a:t>
            </a:r>
          </a:p>
          <a:p>
            <a:pPr>
              <a:spcAft>
                <a:spcPts val="1200"/>
              </a:spcAft>
            </a:pPr>
            <a:r>
              <a:rPr lang="ru-RU" b="1" dirty="0" smtClean="0"/>
              <a:t>Рекомендации </a:t>
            </a:r>
            <a:r>
              <a:rPr lang="ru-RU" b="1" dirty="0"/>
              <a:t>по поиску общедоступной ценовой информации, содержащейся в реестре контрактов, заключенных заказчиками, приведены в приложении N 2 к настоящим Рекомендациям;</a:t>
            </a:r>
          </a:p>
        </p:txBody>
      </p:sp>
    </p:spTree>
    <p:extLst>
      <p:ext uri="{BB962C8B-B14F-4D97-AF65-F5344CB8AC3E}">
        <p14:creationId xmlns:p14="http://schemas.microsoft.com/office/powerpoint/2010/main" val="14556759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413" y="685064"/>
            <a:ext cx="10764046" cy="1631216"/>
          </a:xfrm>
          <a:prstGeom prst="rect">
            <a:avLst/>
          </a:prstGeom>
          <a:noFill/>
        </p:spPr>
        <p:txBody>
          <a:bodyPr wrap="square" rtlCol="0">
            <a:spAutoFit/>
          </a:bodyPr>
          <a:lstStyle/>
          <a:p>
            <a:r>
              <a:rPr lang="ru-RU" sz="1600" b="1" dirty="0" smtClean="0"/>
              <a:t>Источники информации о ценах:</a:t>
            </a:r>
          </a:p>
          <a:p>
            <a:endParaRPr lang="ru-RU" sz="1600" dirty="0" smtClean="0"/>
          </a:p>
          <a:p>
            <a:pPr marL="342900" indent="-342900">
              <a:spcAft>
                <a:spcPts val="1200"/>
              </a:spcAft>
              <a:buFont typeface="Arial"/>
              <a:buAutoNum type="arabicPeriod"/>
            </a:pPr>
            <a:r>
              <a:rPr lang="ru-RU" sz="1600" b="1" u="sng" dirty="0">
                <a:solidFill>
                  <a:srgbClr val="FF0000"/>
                </a:solidFill>
                <a:effectLst>
                  <a:outerShdw blurRad="38100" dist="38100" dir="2700000" algn="tl">
                    <a:srgbClr val="000000">
                      <a:alpha val="43137"/>
                    </a:srgbClr>
                  </a:outerShdw>
                </a:effectLst>
              </a:rPr>
              <a:t>Общедоступная информация</a:t>
            </a:r>
          </a:p>
          <a:p>
            <a:pPr marL="342900" indent="-342900">
              <a:spcAft>
                <a:spcPts val="1200"/>
              </a:spcAft>
              <a:buAutoNum type="arabicPeriod"/>
            </a:pPr>
            <a:r>
              <a:rPr lang="ru-RU" sz="1600" dirty="0" smtClean="0"/>
              <a:t>Полученная по запросу КП</a:t>
            </a:r>
          </a:p>
          <a:p>
            <a:pPr marL="342900" indent="-342900">
              <a:spcAft>
                <a:spcPts val="1200"/>
              </a:spcAft>
              <a:buAutoNum type="arabicPeriod"/>
            </a:pPr>
            <a:r>
              <a:rPr lang="ru-RU" sz="1600" dirty="0" smtClean="0"/>
              <a:t>Запрос цен в ЕИС</a:t>
            </a:r>
            <a:endParaRPr lang="ru-RU" sz="1600" dirty="0"/>
          </a:p>
        </p:txBody>
      </p:sp>
      <p:sp>
        <p:nvSpPr>
          <p:cNvPr id="8" name="Прямоугольник 7"/>
          <p:cNvSpPr/>
          <p:nvPr/>
        </p:nvSpPr>
        <p:spPr>
          <a:xfrm>
            <a:off x="5223156" y="1331395"/>
            <a:ext cx="5878532" cy="338554"/>
          </a:xfrm>
          <a:prstGeom prst="rect">
            <a:avLst/>
          </a:prstGeom>
        </p:spPr>
        <p:txBody>
          <a:bodyPr wrap="none">
            <a:spAutoFit/>
          </a:bodyPr>
          <a:lstStyle/>
          <a:p>
            <a:r>
              <a:rPr lang="ru-RU" sz="1600" b="1" dirty="0">
                <a:latin typeface="Segoe UI" panose="020B0502040204020203" pitchFamily="34" charset="0"/>
              </a:rPr>
              <a:t>Приказ Минэкономразвития России от 02.10.2013 N 567</a:t>
            </a:r>
            <a:endParaRPr lang="ru-RU" sz="1600" b="1" dirty="0"/>
          </a:p>
        </p:txBody>
      </p:sp>
      <p:sp>
        <p:nvSpPr>
          <p:cNvPr id="5" name="Прямоугольник 4"/>
          <p:cNvSpPr/>
          <p:nvPr/>
        </p:nvSpPr>
        <p:spPr>
          <a:xfrm>
            <a:off x="176412" y="2456795"/>
            <a:ext cx="11935577" cy="3662541"/>
          </a:xfrm>
          <a:prstGeom prst="rect">
            <a:avLst/>
          </a:prstGeom>
        </p:spPr>
        <p:txBody>
          <a:bodyPr wrap="square">
            <a:spAutoFit/>
          </a:bodyPr>
          <a:lstStyle/>
          <a:p>
            <a:pPr>
              <a:spcAft>
                <a:spcPts val="1200"/>
              </a:spcAft>
            </a:pPr>
            <a:r>
              <a:rPr lang="ru-RU" dirty="0"/>
              <a:t>3.16. При использовании в целях определения НМЦК ценовой информации, полученной в соответствии с пунктом 3.7.3 настоящих </a:t>
            </a:r>
            <a:r>
              <a:rPr lang="ru-RU" dirty="0" smtClean="0"/>
              <a:t>Рекомендаций</a:t>
            </a:r>
            <a:r>
              <a:rPr lang="en-US" dirty="0" smtClean="0"/>
              <a:t> (</a:t>
            </a:r>
            <a:r>
              <a:rPr lang="ru-RU" b="1" dirty="0" smtClean="0"/>
              <a:t>использование цен из реестра контрактов</a:t>
            </a:r>
            <a:r>
              <a:rPr lang="ru-RU" dirty="0" smtClean="0"/>
              <a:t>), </a:t>
            </a:r>
            <a:r>
              <a:rPr lang="ru-RU" dirty="0"/>
              <a:t>заказчиком, уполномоченным органом, уполномоченным учреждением </a:t>
            </a:r>
            <a:r>
              <a:rPr lang="ru-RU" b="1" dirty="0">
                <a:solidFill>
                  <a:srgbClr val="FF0000"/>
                </a:solidFill>
              </a:rPr>
              <a:t>дополнительно может быть скорректирована цена</a:t>
            </a:r>
            <a:r>
              <a:rPr lang="ru-RU" b="1" dirty="0"/>
              <a:t> </a:t>
            </a:r>
            <a:r>
              <a:rPr lang="ru-RU" dirty="0"/>
              <a:t>товара, работы, услуги </a:t>
            </a:r>
            <a:r>
              <a:rPr lang="ru-RU" b="1" dirty="0"/>
              <a:t>в зависимости от способа осуществления закупки</a:t>
            </a:r>
            <a:r>
              <a:rPr lang="ru-RU" dirty="0"/>
              <a:t>, явившейся источником информации о цене товара, работы, услуги</a:t>
            </a:r>
            <a:r>
              <a:rPr lang="ru-RU" dirty="0" smtClean="0"/>
              <a:t>.</a:t>
            </a:r>
          </a:p>
          <a:p>
            <a:pPr>
              <a:spcAft>
                <a:spcPts val="1200"/>
              </a:spcAft>
            </a:pPr>
            <a:r>
              <a:rPr lang="ru-RU" b="1" u="sng" dirty="0" smtClean="0"/>
              <a:t>При </a:t>
            </a:r>
            <a:r>
              <a:rPr lang="ru-RU" b="1" u="sng" dirty="0"/>
              <a:t>этом рекомендуется использовать следующий порядок:</a:t>
            </a:r>
          </a:p>
          <a:p>
            <a:pPr>
              <a:spcAft>
                <a:spcPts val="1200"/>
              </a:spcAft>
            </a:pPr>
            <a:r>
              <a:rPr lang="ru-RU" dirty="0"/>
              <a:t>3.16.1. если закупка осуществлялась путем проведения </a:t>
            </a:r>
            <a:r>
              <a:rPr lang="ru-RU" b="1" dirty="0"/>
              <a:t>конкурса</a:t>
            </a:r>
            <a:r>
              <a:rPr lang="ru-RU" dirty="0"/>
              <a:t> - цену товара, работы, услуги при необходимости рекомендуется </a:t>
            </a:r>
            <a:r>
              <a:rPr lang="ru-RU" b="1" dirty="0"/>
              <a:t>увеличивать не более чем на 10%;</a:t>
            </a:r>
          </a:p>
          <a:p>
            <a:pPr>
              <a:spcAft>
                <a:spcPts val="1200"/>
              </a:spcAft>
            </a:pPr>
            <a:r>
              <a:rPr lang="ru-RU" dirty="0"/>
              <a:t>3.16.2. если закупка осуществлялась путем проведения </a:t>
            </a:r>
            <a:r>
              <a:rPr lang="ru-RU" b="1" dirty="0"/>
              <a:t>аукциона</a:t>
            </a:r>
            <a:r>
              <a:rPr lang="ru-RU" dirty="0"/>
              <a:t> - цену товара, работы, услуги при необходимости рекомендуется </a:t>
            </a:r>
            <a:r>
              <a:rPr lang="ru-RU" b="1" dirty="0"/>
              <a:t>увеличивать не более чем на 13%;</a:t>
            </a:r>
          </a:p>
          <a:p>
            <a:pPr>
              <a:spcAft>
                <a:spcPts val="1200"/>
              </a:spcAft>
            </a:pPr>
            <a:r>
              <a:rPr lang="ru-RU" dirty="0"/>
              <a:t>3.16.3. если закупка осуществлялась путем проведения </a:t>
            </a:r>
            <a:r>
              <a:rPr lang="ru-RU" b="1" dirty="0"/>
              <a:t>запроса котировок</a:t>
            </a:r>
            <a:r>
              <a:rPr lang="ru-RU" dirty="0"/>
              <a:t>, запроса предложений - цену товара, работы, услуги при необходимости рекомендуется </a:t>
            </a:r>
            <a:r>
              <a:rPr lang="ru-RU" b="1" dirty="0"/>
              <a:t>увеличивать не более чем на 17%</a:t>
            </a:r>
            <a:r>
              <a:rPr lang="ru-RU" dirty="0"/>
              <a:t>;</a:t>
            </a:r>
          </a:p>
          <a:p>
            <a:pPr>
              <a:spcAft>
                <a:spcPts val="1200"/>
              </a:spcAft>
            </a:pPr>
            <a:r>
              <a:rPr lang="ru-RU" dirty="0"/>
              <a:t>3.16.4. если закупка осуществлялась </a:t>
            </a:r>
            <a:r>
              <a:rPr lang="ru-RU" b="1" dirty="0"/>
              <a:t>у единственного поставщика </a:t>
            </a:r>
            <a:r>
              <a:rPr lang="ru-RU" dirty="0"/>
              <a:t>(подрядчика, исполнителя) - цена товара, работы, услуги в соответствии с настоящим пунктом </a:t>
            </a:r>
            <a:r>
              <a:rPr lang="ru-RU" b="1" dirty="0"/>
              <a:t>не корректируется</a:t>
            </a:r>
            <a:r>
              <a:rPr lang="ru-RU" dirty="0"/>
              <a:t>.</a:t>
            </a:r>
          </a:p>
        </p:txBody>
      </p:sp>
    </p:spTree>
    <p:extLst>
      <p:ext uri="{BB962C8B-B14F-4D97-AF65-F5344CB8AC3E}">
        <p14:creationId xmlns:p14="http://schemas.microsoft.com/office/powerpoint/2010/main" val="3230943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413" y="685064"/>
            <a:ext cx="10764046" cy="1631216"/>
          </a:xfrm>
          <a:prstGeom prst="rect">
            <a:avLst/>
          </a:prstGeom>
          <a:noFill/>
        </p:spPr>
        <p:txBody>
          <a:bodyPr wrap="square" rtlCol="0">
            <a:spAutoFit/>
          </a:bodyPr>
          <a:lstStyle/>
          <a:p>
            <a:r>
              <a:rPr lang="ru-RU" sz="1600" b="1" dirty="0" smtClean="0"/>
              <a:t>Источники информации о ценах:</a:t>
            </a:r>
          </a:p>
          <a:p>
            <a:endParaRPr lang="ru-RU" sz="1600" dirty="0" smtClean="0"/>
          </a:p>
          <a:p>
            <a:pPr marL="342900" indent="-342900">
              <a:spcAft>
                <a:spcPts val="1200"/>
              </a:spcAft>
              <a:buFont typeface="Arial"/>
              <a:buAutoNum type="arabicPeriod"/>
            </a:pPr>
            <a:r>
              <a:rPr lang="ru-RU" sz="1600" b="1" u="sng" dirty="0">
                <a:solidFill>
                  <a:srgbClr val="FF0000"/>
                </a:solidFill>
                <a:effectLst>
                  <a:outerShdw blurRad="38100" dist="38100" dir="2700000" algn="tl">
                    <a:srgbClr val="000000">
                      <a:alpha val="43137"/>
                    </a:srgbClr>
                  </a:outerShdw>
                </a:effectLst>
              </a:rPr>
              <a:t>Общедоступная информация</a:t>
            </a:r>
          </a:p>
          <a:p>
            <a:pPr marL="342900" indent="-342900">
              <a:spcAft>
                <a:spcPts val="1200"/>
              </a:spcAft>
              <a:buAutoNum type="arabicPeriod"/>
            </a:pPr>
            <a:r>
              <a:rPr lang="ru-RU" sz="1600" dirty="0" smtClean="0"/>
              <a:t>Полученная по запросу КП</a:t>
            </a:r>
          </a:p>
          <a:p>
            <a:pPr marL="342900" indent="-342900">
              <a:spcAft>
                <a:spcPts val="1200"/>
              </a:spcAft>
              <a:buAutoNum type="arabicPeriod"/>
            </a:pPr>
            <a:r>
              <a:rPr lang="ru-RU" sz="1600" dirty="0" smtClean="0"/>
              <a:t>Запрос цен в ЕИС</a:t>
            </a:r>
            <a:endParaRPr lang="ru-RU" sz="1600" dirty="0"/>
          </a:p>
        </p:txBody>
      </p:sp>
      <p:sp>
        <p:nvSpPr>
          <p:cNvPr id="8" name="Прямоугольник 7"/>
          <p:cNvSpPr/>
          <p:nvPr/>
        </p:nvSpPr>
        <p:spPr>
          <a:xfrm>
            <a:off x="5223156" y="1331395"/>
            <a:ext cx="5878532" cy="338554"/>
          </a:xfrm>
          <a:prstGeom prst="rect">
            <a:avLst/>
          </a:prstGeom>
        </p:spPr>
        <p:txBody>
          <a:bodyPr wrap="none">
            <a:spAutoFit/>
          </a:bodyPr>
          <a:lstStyle/>
          <a:p>
            <a:r>
              <a:rPr lang="ru-RU" sz="1600" b="1" dirty="0">
                <a:latin typeface="Segoe UI" panose="020B0502040204020203" pitchFamily="34" charset="0"/>
              </a:rPr>
              <a:t>Приказ Минэкономразвития России от 02.10.2013 N 567</a:t>
            </a:r>
            <a:endParaRPr lang="ru-RU" sz="1600" b="1" dirty="0"/>
          </a:p>
        </p:txBody>
      </p:sp>
      <p:sp>
        <p:nvSpPr>
          <p:cNvPr id="3" name="Прямоугольник 2"/>
          <p:cNvSpPr/>
          <p:nvPr/>
        </p:nvSpPr>
        <p:spPr>
          <a:xfrm>
            <a:off x="176413" y="2377835"/>
            <a:ext cx="11811000" cy="523220"/>
          </a:xfrm>
          <a:prstGeom prst="rect">
            <a:avLst/>
          </a:prstGeom>
        </p:spPr>
        <p:txBody>
          <a:bodyPr wrap="square">
            <a:spAutoFit/>
          </a:bodyPr>
          <a:lstStyle/>
          <a:p>
            <a:r>
              <a:rPr lang="ru-RU" dirty="0" smtClean="0"/>
              <a:t>3.18</a:t>
            </a:r>
            <a:r>
              <a:rPr lang="ru-RU" dirty="0"/>
              <a:t>. Цены прошлых периодов, используемые в расчетах в соответствии с настоящими Рекомендациями, </a:t>
            </a:r>
            <a:r>
              <a:rPr lang="ru-RU" b="1" dirty="0"/>
              <a:t>могут</a:t>
            </a:r>
            <a:r>
              <a:rPr lang="ru-RU" dirty="0"/>
              <a:t> быть приведены к текущему уровню цен путем применения коэффициента, рассчитанного в соответствии с формулой:</a:t>
            </a:r>
          </a:p>
        </p:txBody>
      </p:sp>
      <p:sp>
        <p:nvSpPr>
          <p:cNvPr id="10" name="Rectangle 10"/>
          <p:cNvSpPr>
            <a:spLocks noChangeArrowheads="1"/>
          </p:cNvSpPr>
          <p:nvPr/>
        </p:nvSpPr>
        <p:spPr bwMode="auto">
          <a:xfrm>
            <a:off x="232229" y="3125423"/>
            <a:ext cx="11959771" cy="263149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342900" algn="l" defTabSz="914400" rtl="0" eaLnBrk="0" fontAlgn="base" latinLnBrk="0" hangingPunct="0">
              <a:lnSpc>
                <a:spcPct val="100000"/>
              </a:lnSpc>
              <a:spcBef>
                <a:spcPct val="0"/>
              </a:spcBef>
              <a:spcAft>
                <a:spcPts val="1800"/>
              </a:spcAft>
              <a:buClrTx/>
              <a:buSzTx/>
              <a:buFontTx/>
              <a:buNone/>
              <a:tabLst/>
            </a:pPr>
            <a:r>
              <a:rPr kumimoji="0" lang="ru-RU" altLang="ru-RU" sz="15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r>
            <a:br>
              <a:rPr kumimoji="0" lang="ru-RU" altLang="ru-RU" sz="15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br>
            <a:r>
              <a:rPr kumimoji="0" lang="ru-RU" altLang="ru-RU" sz="15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где:</a:t>
            </a:r>
            <a:endParaRPr kumimoji="0" lang="ru-RU" altLang="ru-RU" sz="400" b="0" i="0" u="none" strike="noStrike" cap="none" normalizeH="0" baseline="0" dirty="0" smtClean="0">
              <a:ln>
                <a:noFill/>
              </a:ln>
              <a:solidFill>
                <a:schemeClr val="tx1"/>
              </a:solidFill>
              <a:effectLst/>
            </a:endParaRPr>
          </a:p>
          <a:p>
            <a:pPr marL="0" marR="0" lvl="0" indent="342900" algn="l" defTabSz="914400" rtl="0" eaLnBrk="0" fontAlgn="base" latinLnBrk="0" hangingPunct="0">
              <a:lnSpc>
                <a:spcPct val="100000"/>
              </a:lnSpc>
              <a:spcBef>
                <a:spcPct val="0"/>
              </a:spcBef>
              <a:spcAft>
                <a:spcPts val="1800"/>
              </a:spcAft>
              <a:buClrTx/>
              <a:buSzTx/>
              <a:buFontTx/>
              <a:buNone/>
              <a:tabLst/>
            </a:pPr>
            <a:r>
              <a:rPr kumimoji="0" lang="ru-RU" altLang="ru-RU" sz="15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ru-RU" altLang="ru-RU" sz="15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коэффициент для пересчета цен прошлых периодов к текущему уровню цен;</a:t>
            </a:r>
            <a:endParaRPr kumimoji="0" lang="ru-RU" altLang="ru-RU" sz="400" b="0" i="0" u="none" strike="noStrike" cap="none" normalizeH="0" baseline="0" dirty="0" smtClean="0">
              <a:ln>
                <a:noFill/>
              </a:ln>
              <a:solidFill>
                <a:schemeClr val="tx1"/>
              </a:solidFill>
              <a:effectLst/>
            </a:endParaRPr>
          </a:p>
          <a:p>
            <a:pPr marL="0" marR="0" lvl="0" indent="342900" algn="l" defTabSz="914400" rtl="0" eaLnBrk="0" fontAlgn="base" latinLnBrk="0" hangingPunct="0">
              <a:lnSpc>
                <a:spcPct val="100000"/>
              </a:lnSpc>
              <a:spcBef>
                <a:spcPct val="0"/>
              </a:spcBef>
              <a:spcAft>
                <a:spcPts val="1800"/>
              </a:spcAft>
              <a:buClrTx/>
              <a:buSzTx/>
              <a:buFontTx/>
              <a:buNone/>
              <a:tabLst/>
            </a:pPr>
            <a:r>
              <a:rPr kumimoji="0" lang="ru-RU" altLang="ru-RU" sz="15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 срок формирования ценовой информации, используемой для расчета;</a:t>
            </a:r>
            <a:endParaRPr kumimoji="0" lang="ru-RU" altLang="ru-RU" sz="400" b="0" i="0" u="none" strike="noStrike" cap="none" normalizeH="0" baseline="0" dirty="0" smtClean="0">
              <a:ln>
                <a:noFill/>
              </a:ln>
              <a:solidFill>
                <a:schemeClr val="tx1"/>
              </a:solidFill>
              <a:effectLst/>
            </a:endParaRPr>
          </a:p>
          <a:p>
            <a:pPr marL="0" marR="0" lvl="0" indent="342900" algn="l" defTabSz="914400" rtl="0" eaLnBrk="0" fontAlgn="base" latinLnBrk="0" hangingPunct="0">
              <a:lnSpc>
                <a:spcPct val="100000"/>
              </a:lnSpc>
              <a:spcBef>
                <a:spcPct val="0"/>
              </a:spcBef>
              <a:spcAft>
                <a:spcPts val="1800"/>
              </a:spcAft>
              <a:buClrTx/>
              <a:buSzTx/>
              <a:buFontTx/>
              <a:buNone/>
              <a:tabLst/>
            </a:pPr>
            <a:r>
              <a:rPr kumimoji="0" lang="ru-RU" altLang="ru-RU" sz="15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t - месяц проведения расчетов НМЦК;</a:t>
            </a:r>
            <a:endParaRPr kumimoji="0" lang="ru-RU" altLang="ru-RU" sz="400" b="0" i="0" u="none" strike="noStrike" cap="none" normalizeH="0" baseline="0" dirty="0" smtClean="0">
              <a:ln>
                <a:noFill/>
              </a:ln>
              <a:solidFill>
                <a:schemeClr val="tx1"/>
              </a:solidFill>
              <a:effectLst/>
            </a:endParaRPr>
          </a:p>
          <a:p>
            <a:pPr marL="0" marR="0" lvl="0" indent="342900" algn="l" defTabSz="914400" rtl="0" eaLnBrk="0" fontAlgn="base" latinLnBrk="0" hangingPunct="0">
              <a:lnSpc>
                <a:spcPct val="100000"/>
              </a:lnSpc>
              <a:spcBef>
                <a:spcPct val="0"/>
              </a:spcBef>
              <a:spcAft>
                <a:spcPts val="1800"/>
              </a:spcAft>
              <a:buClrTx/>
              <a:buSzTx/>
              <a:buFontTx/>
              <a:buNone/>
              <a:tabLst/>
            </a:pPr>
            <a:r>
              <a:rPr kumimoji="0" lang="ru-RU" altLang="ru-RU" sz="15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ru-RU" altLang="ru-RU" sz="13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ru-RU" altLang="ru-RU" sz="15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ru-RU" altLang="ru-RU" sz="1500" b="0" i="0" strike="noStrike" cap="none" normalizeH="0" baseline="0" dirty="0" smtClean="0">
                <a:ln>
                  <a:noFill/>
                </a:ln>
                <a:effectLst/>
                <a:latin typeface="Times New Roman" panose="02020603050405020304" pitchFamily="18" charset="0"/>
                <a:cs typeface="Times New Roman" panose="02020603050405020304" pitchFamily="18" charset="0"/>
              </a:rPr>
              <a:t>индекс </a:t>
            </a:r>
            <a:r>
              <a:rPr kumimoji="0" lang="ru-RU" altLang="ru-RU" sz="15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потребительских цен на месяц в процентах к предыдущему месяцу, соответствующий месяцу в интервале от</a:t>
            </a:r>
            <a:r>
              <a:rPr kumimoji="0" lang="en-US" altLang="ru-RU" sz="15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ru-RU" altLang="ru-RU" sz="15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до t включительно, установленный Федеральной службой государственной статистики (официальный сайт в сети "Интернет" www.gks.ru).</a:t>
            </a:r>
          </a:p>
        </p:txBody>
      </p:sp>
      <p:pic>
        <p:nvPicPr>
          <p:cNvPr id="1035" name="Picture 11" descr="Рисунок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030" y="3913046"/>
            <a:ext cx="285750" cy="1714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Рисунок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 y="4323249"/>
            <a:ext cx="247650" cy="24765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Рисунок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413" y="5267938"/>
            <a:ext cx="571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Рисунок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1938" y="5222831"/>
            <a:ext cx="247650" cy="247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Рисунок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0101" y="2901868"/>
            <a:ext cx="3164238" cy="597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7119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413" y="685064"/>
            <a:ext cx="10764046" cy="1631216"/>
          </a:xfrm>
          <a:prstGeom prst="rect">
            <a:avLst/>
          </a:prstGeom>
          <a:noFill/>
        </p:spPr>
        <p:txBody>
          <a:bodyPr wrap="square" rtlCol="0">
            <a:spAutoFit/>
          </a:bodyPr>
          <a:lstStyle/>
          <a:p>
            <a:r>
              <a:rPr lang="ru-RU" sz="1600" b="1" dirty="0" smtClean="0"/>
              <a:t>Источники информации о ценах:</a:t>
            </a:r>
          </a:p>
          <a:p>
            <a:endParaRPr lang="ru-RU" sz="1600" dirty="0" smtClean="0"/>
          </a:p>
          <a:p>
            <a:pPr marL="342900" indent="-342900">
              <a:spcAft>
                <a:spcPts val="1200"/>
              </a:spcAft>
              <a:buAutoNum type="arabicPeriod"/>
            </a:pPr>
            <a:r>
              <a:rPr lang="ru-RU" sz="1600" dirty="0" smtClean="0"/>
              <a:t>Общедоступная информация</a:t>
            </a:r>
          </a:p>
          <a:p>
            <a:pPr marL="342900" indent="-342900">
              <a:spcAft>
                <a:spcPts val="1200"/>
              </a:spcAft>
              <a:buAutoNum type="arabicPeriod"/>
            </a:pPr>
            <a:r>
              <a:rPr lang="ru-RU" sz="1600" b="1" u="sng" dirty="0" smtClean="0">
                <a:solidFill>
                  <a:schemeClr val="accent4">
                    <a:lumMod val="75000"/>
                  </a:schemeClr>
                </a:solidFill>
                <a:effectLst>
                  <a:outerShdw blurRad="38100" dist="38100" dir="2700000" algn="tl">
                    <a:srgbClr val="000000">
                      <a:alpha val="43137"/>
                    </a:srgbClr>
                  </a:outerShdw>
                </a:effectLst>
              </a:rPr>
              <a:t>Полученная по запросу КП</a:t>
            </a:r>
          </a:p>
          <a:p>
            <a:pPr marL="342900" indent="-342900">
              <a:spcAft>
                <a:spcPts val="1200"/>
              </a:spcAft>
              <a:buAutoNum type="arabicPeriod"/>
            </a:pPr>
            <a:r>
              <a:rPr lang="ru-RU" sz="1600" dirty="0" smtClean="0"/>
              <a:t>Запрос цен в ЕИС</a:t>
            </a:r>
            <a:endParaRPr lang="ru-RU" sz="1600" dirty="0"/>
          </a:p>
        </p:txBody>
      </p:sp>
      <p:sp>
        <p:nvSpPr>
          <p:cNvPr id="3" name="Прямоугольник 2"/>
          <p:cNvSpPr/>
          <p:nvPr/>
        </p:nvSpPr>
        <p:spPr>
          <a:xfrm>
            <a:off x="5223156" y="1331395"/>
            <a:ext cx="5878532" cy="338554"/>
          </a:xfrm>
          <a:prstGeom prst="rect">
            <a:avLst/>
          </a:prstGeom>
        </p:spPr>
        <p:txBody>
          <a:bodyPr wrap="none">
            <a:spAutoFit/>
          </a:bodyPr>
          <a:lstStyle/>
          <a:p>
            <a:r>
              <a:rPr lang="ru-RU" sz="1600" b="1" dirty="0">
                <a:latin typeface="Segoe UI" panose="020B0502040204020203" pitchFamily="34" charset="0"/>
              </a:rPr>
              <a:t>Приказ Минэкономразвития России от 02.10.2013 N 567</a:t>
            </a:r>
            <a:endParaRPr lang="ru-RU" sz="1600" b="1" dirty="0"/>
          </a:p>
        </p:txBody>
      </p:sp>
      <p:sp>
        <p:nvSpPr>
          <p:cNvPr id="7" name="Прямоугольник 6"/>
          <p:cNvSpPr/>
          <p:nvPr/>
        </p:nvSpPr>
        <p:spPr>
          <a:xfrm>
            <a:off x="902970" y="2613898"/>
            <a:ext cx="10987388" cy="584775"/>
          </a:xfrm>
          <a:prstGeom prst="rect">
            <a:avLst/>
          </a:prstGeom>
        </p:spPr>
        <p:txBody>
          <a:bodyPr wrap="square">
            <a:spAutoFit/>
          </a:bodyPr>
          <a:lstStyle/>
          <a:p>
            <a:r>
              <a:rPr lang="ru-RU" sz="1600" dirty="0"/>
              <a:t>3.7. В целях получения ценовой информации в отношении товара, работы, услуги для определения НМЦК </a:t>
            </a:r>
            <a:r>
              <a:rPr lang="ru-RU" sz="1600" b="1" dirty="0"/>
              <a:t>рекомендуется</a:t>
            </a:r>
            <a:r>
              <a:rPr lang="ru-RU" sz="1600" dirty="0"/>
              <a:t> осуществить несколько следующих процедур:</a:t>
            </a:r>
          </a:p>
        </p:txBody>
      </p:sp>
      <p:sp>
        <p:nvSpPr>
          <p:cNvPr id="9" name="Прямоугольник 8"/>
          <p:cNvSpPr/>
          <p:nvPr/>
        </p:nvSpPr>
        <p:spPr>
          <a:xfrm>
            <a:off x="176412" y="3260229"/>
            <a:ext cx="11908907" cy="738664"/>
          </a:xfrm>
          <a:prstGeom prst="rect">
            <a:avLst/>
          </a:prstGeom>
        </p:spPr>
        <p:txBody>
          <a:bodyPr wrap="square">
            <a:spAutoFit/>
          </a:bodyPr>
          <a:lstStyle/>
          <a:p>
            <a:r>
              <a:rPr lang="ru-RU" dirty="0"/>
              <a:t>3.7.1. </a:t>
            </a:r>
            <a:r>
              <a:rPr lang="ru-RU" b="1" dirty="0">
                <a:solidFill>
                  <a:srgbClr val="FF0000"/>
                </a:solidFill>
              </a:rPr>
              <a:t>направить запросы о предоставлении ценовой информации </a:t>
            </a:r>
            <a:r>
              <a:rPr lang="ru-RU" b="1" u="sng" dirty="0">
                <a:solidFill>
                  <a:srgbClr val="FF0000"/>
                </a:solidFill>
              </a:rPr>
              <a:t>не менее пяти поставщикам</a:t>
            </a:r>
            <a:r>
              <a:rPr lang="ru-RU" b="1" u="sng" dirty="0"/>
              <a:t> </a:t>
            </a:r>
            <a:r>
              <a:rPr lang="ru-RU" dirty="0"/>
              <a:t>(подрядчикам, исполнителям), </a:t>
            </a:r>
            <a:r>
              <a:rPr lang="ru-RU" b="1" dirty="0"/>
              <a:t>обладающим опытом поставок соответствующих товаров</a:t>
            </a:r>
            <a:r>
              <a:rPr lang="ru-RU" dirty="0"/>
              <a:t>, работ, услуг, </a:t>
            </a:r>
            <a:r>
              <a:rPr lang="ru-RU" b="1" dirty="0"/>
              <a:t>информация о которых имеется в свободном доступе</a:t>
            </a:r>
            <a:r>
              <a:rPr lang="ru-RU" dirty="0"/>
              <a:t> (в частности, опубликована в печати, размещена на сайтах в сети "Интернет");</a:t>
            </a:r>
          </a:p>
        </p:txBody>
      </p:sp>
      <p:sp>
        <p:nvSpPr>
          <p:cNvPr id="11" name="Прямоугольник 10"/>
          <p:cNvSpPr/>
          <p:nvPr/>
        </p:nvSpPr>
        <p:spPr>
          <a:xfrm>
            <a:off x="176412" y="3998893"/>
            <a:ext cx="11713946" cy="2185214"/>
          </a:xfrm>
          <a:prstGeom prst="rect">
            <a:avLst/>
          </a:prstGeom>
        </p:spPr>
        <p:txBody>
          <a:bodyPr wrap="square">
            <a:spAutoFit/>
          </a:bodyPr>
          <a:lstStyle/>
          <a:p>
            <a:pPr>
              <a:spcAft>
                <a:spcPts val="1200"/>
              </a:spcAft>
            </a:pPr>
            <a:r>
              <a:rPr lang="ru-RU" dirty="0"/>
              <a:t>3.7.2. разместить запрос о предоставлении ценовой информации в единой информационной системе в сфере закупок товаров, работ, услуг для обеспечения государственных или муниципальных нужд (далее - ЕИС) (до ввода в эксплуатацию ЕИС на официальном сайте Российской Федерации в информационно-телекоммуникационной сети "Интернет" для размещения информации о размещении заказов на поставки товаров, выполнение работ, оказание услуг www.zakupki.gov.ru (далее - официальный сайт);</a:t>
            </a:r>
          </a:p>
          <a:p>
            <a:pPr>
              <a:spcAft>
                <a:spcPts val="1200"/>
              </a:spcAft>
            </a:pPr>
            <a:r>
              <a:rPr lang="ru-RU" dirty="0"/>
              <a:t>3.7.3. осуществить поиск ценовой информации в реестре контрактов, заключенных заказчиками. При этом целесообразно принимать в расчет информацию о ценах товаров, работ, услуг, содержащуюся в контрактах, которые исполнены и по которым не взыскивались неустойки (штрафы, пени) в связи с неисполнением или ненадлежащим исполнением обязательств, предусмотренных этими контрактами, в течение последних трех лет. Рекомендации по поиску общедоступной ценовой информации, содержащейся в реестре контрактов, заключенных заказчиками, приведены в приложении N 2 к настоящим Рекомендациям;</a:t>
            </a:r>
          </a:p>
        </p:txBody>
      </p:sp>
    </p:spTree>
    <p:extLst>
      <p:ext uri="{BB962C8B-B14F-4D97-AF65-F5344CB8AC3E}">
        <p14:creationId xmlns:p14="http://schemas.microsoft.com/office/powerpoint/2010/main" val="2731109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413" y="685064"/>
            <a:ext cx="10764046" cy="1631216"/>
          </a:xfrm>
          <a:prstGeom prst="rect">
            <a:avLst/>
          </a:prstGeom>
          <a:noFill/>
        </p:spPr>
        <p:txBody>
          <a:bodyPr wrap="square" rtlCol="0">
            <a:spAutoFit/>
          </a:bodyPr>
          <a:lstStyle/>
          <a:p>
            <a:r>
              <a:rPr lang="ru-RU" sz="1600" b="1" dirty="0" smtClean="0"/>
              <a:t>Источники информации о ценах:</a:t>
            </a:r>
          </a:p>
          <a:p>
            <a:endParaRPr lang="ru-RU" sz="1600" dirty="0" smtClean="0"/>
          </a:p>
          <a:p>
            <a:pPr marL="342900" indent="-342900">
              <a:spcAft>
                <a:spcPts val="1200"/>
              </a:spcAft>
              <a:buAutoNum type="arabicPeriod"/>
            </a:pPr>
            <a:r>
              <a:rPr lang="ru-RU" sz="1600" dirty="0" smtClean="0"/>
              <a:t>Общедоступная информация</a:t>
            </a:r>
          </a:p>
          <a:p>
            <a:pPr marL="342900" indent="-342900">
              <a:spcAft>
                <a:spcPts val="1200"/>
              </a:spcAft>
              <a:buFont typeface="Arial"/>
              <a:buAutoNum type="arabicPeriod"/>
            </a:pPr>
            <a:r>
              <a:rPr lang="ru-RU" sz="1600" b="1" u="sng" dirty="0">
                <a:solidFill>
                  <a:schemeClr val="accent4">
                    <a:lumMod val="75000"/>
                  </a:schemeClr>
                </a:solidFill>
                <a:effectLst>
                  <a:outerShdw blurRad="38100" dist="38100" dir="2700000" algn="tl">
                    <a:srgbClr val="000000">
                      <a:alpha val="43137"/>
                    </a:srgbClr>
                  </a:outerShdw>
                </a:effectLst>
              </a:rPr>
              <a:t>Полученная по запросу КП</a:t>
            </a:r>
          </a:p>
          <a:p>
            <a:pPr marL="342900" indent="-342900">
              <a:spcAft>
                <a:spcPts val="1200"/>
              </a:spcAft>
              <a:buAutoNum type="arabicPeriod"/>
            </a:pPr>
            <a:r>
              <a:rPr lang="ru-RU" sz="1600" dirty="0" smtClean="0"/>
              <a:t>Запрос цен в ЕИС</a:t>
            </a:r>
            <a:endParaRPr lang="ru-RU" sz="1600" dirty="0"/>
          </a:p>
        </p:txBody>
      </p:sp>
      <p:sp>
        <p:nvSpPr>
          <p:cNvPr id="3" name="Прямоугольник 2"/>
          <p:cNvSpPr/>
          <p:nvPr/>
        </p:nvSpPr>
        <p:spPr>
          <a:xfrm>
            <a:off x="5223156" y="1331395"/>
            <a:ext cx="5878532" cy="338554"/>
          </a:xfrm>
          <a:prstGeom prst="rect">
            <a:avLst/>
          </a:prstGeom>
        </p:spPr>
        <p:txBody>
          <a:bodyPr wrap="none">
            <a:spAutoFit/>
          </a:bodyPr>
          <a:lstStyle/>
          <a:p>
            <a:r>
              <a:rPr lang="ru-RU" sz="1600" b="1" dirty="0">
                <a:latin typeface="Segoe UI" panose="020B0502040204020203" pitchFamily="34" charset="0"/>
              </a:rPr>
              <a:t>Приказ Минэкономразвития России от 02.10.2013 N 567</a:t>
            </a:r>
            <a:endParaRPr lang="ru-RU" sz="1600" b="1" dirty="0"/>
          </a:p>
        </p:txBody>
      </p:sp>
      <p:sp>
        <p:nvSpPr>
          <p:cNvPr id="11" name="Прямоугольник 10"/>
          <p:cNvSpPr/>
          <p:nvPr/>
        </p:nvSpPr>
        <p:spPr>
          <a:xfrm>
            <a:off x="130692" y="2688253"/>
            <a:ext cx="11713946" cy="2462213"/>
          </a:xfrm>
          <a:prstGeom prst="rect">
            <a:avLst/>
          </a:prstGeom>
        </p:spPr>
        <p:txBody>
          <a:bodyPr wrap="square">
            <a:spAutoFit/>
          </a:bodyPr>
          <a:lstStyle/>
          <a:p>
            <a:pPr>
              <a:spcAft>
                <a:spcPts val="1200"/>
              </a:spcAft>
            </a:pPr>
            <a:r>
              <a:rPr lang="ru-RU" sz="1600" dirty="0"/>
              <a:t>3.9. В случае направления запроса о предоставлении ценовой информации потенциальными поставщиками (подрядчиками, исполнителями) такой </a:t>
            </a:r>
            <a:r>
              <a:rPr lang="ru-RU" sz="1600" b="1" dirty="0"/>
              <a:t>запрос </a:t>
            </a:r>
            <a:r>
              <a:rPr lang="ru-RU" sz="1600" b="1" u="sng" dirty="0">
                <a:solidFill>
                  <a:srgbClr val="FF0000"/>
                </a:solidFill>
              </a:rPr>
              <a:t>рекомендуется</a:t>
            </a:r>
            <a:r>
              <a:rPr lang="ru-RU" sz="1600" b="1" dirty="0"/>
              <a:t> направлять в том числе поставщикам </a:t>
            </a:r>
            <a:r>
              <a:rPr lang="ru-RU" sz="1600" dirty="0"/>
              <a:t>(подрядчикам, исполнителям), </a:t>
            </a:r>
            <a:r>
              <a:rPr lang="ru-RU" sz="1600" b="1" dirty="0"/>
              <a:t>имевшим в течение последних трех лет</a:t>
            </a:r>
            <a:r>
              <a:rPr lang="ru-RU" sz="1600" dirty="0"/>
              <a:t>, предшествующих определению НМЦК, </a:t>
            </a:r>
            <a:r>
              <a:rPr lang="ru-RU" sz="1600" b="1" dirty="0"/>
              <a:t>опыт выполнения аналогичных контрактов</a:t>
            </a:r>
            <a:r>
              <a:rPr lang="ru-RU" sz="1600" dirty="0"/>
              <a:t>, заключенных с заказчиком и (или) другими заказчиками без применения к поставщику (подрядчику, исполнителю) неустоек (штрафов, пеней) в связи с неисполнением или ненадлежащим исполнением обязательств, предусмотренных соответствующим контрактом</a:t>
            </a:r>
            <a:r>
              <a:rPr lang="ru-RU" sz="1600" dirty="0" smtClean="0"/>
              <a:t>.</a:t>
            </a:r>
            <a:endParaRPr lang="en-US" sz="1600" dirty="0" smtClean="0"/>
          </a:p>
          <a:p>
            <a:pPr>
              <a:spcAft>
                <a:spcPts val="1200"/>
              </a:spcAft>
            </a:pPr>
            <a:r>
              <a:rPr lang="ru-RU" sz="1600" dirty="0" smtClean="0"/>
              <a:t>Если </a:t>
            </a:r>
            <a:r>
              <a:rPr lang="ru-RU" sz="1600" dirty="0"/>
              <a:t>таких поставщиков (подрядчиков, исполнителей) было более пяти, то запрос рекомендуется направлять не менее чем пяти поставщикам (подрядчикам, исполнителям), исполнявшим контракты в течение последних трех лет, предшествующих определению НМЦК.</a:t>
            </a:r>
          </a:p>
        </p:txBody>
      </p:sp>
    </p:spTree>
    <p:extLst>
      <p:ext uri="{BB962C8B-B14F-4D97-AF65-F5344CB8AC3E}">
        <p14:creationId xmlns:p14="http://schemas.microsoft.com/office/powerpoint/2010/main" val="9279392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 name="TextBox 3"/>
          <p:cNvSpPr txBox="1"/>
          <p:nvPr/>
        </p:nvSpPr>
        <p:spPr>
          <a:xfrm>
            <a:off x="176413" y="685064"/>
            <a:ext cx="10764046" cy="1631216"/>
          </a:xfrm>
          <a:prstGeom prst="rect">
            <a:avLst/>
          </a:prstGeom>
          <a:noFill/>
        </p:spPr>
        <p:txBody>
          <a:bodyPr wrap="square" rtlCol="0">
            <a:spAutoFit/>
          </a:bodyPr>
          <a:lstStyle/>
          <a:p>
            <a:r>
              <a:rPr lang="ru-RU" sz="1600" b="1" dirty="0" smtClean="0"/>
              <a:t>Источники информации о ценах:</a:t>
            </a:r>
          </a:p>
          <a:p>
            <a:endParaRPr lang="ru-RU" sz="1600" dirty="0" smtClean="0"/>
          </a:p>
          <a:p>
            <a:pPr marL="342900" indent="-342900">
              <a:spcAft>
                <a:spcPts val="1200"/>
              </a:spcAft>
              <a:buAutoNum type="arabicPeriod"/>
            </a:pPr>
            <a:r>
              <a:rPr lang="ru-RU" sz="1600" dirty="0" smtClean="0"/>
              <a:t>Общедоступная информация</a:t>
            </a:r>
          </a:p>
          <a:p>
            <a:pPr marL="342900" indent="-342900">
              <a:spcAft>
                <a:spcPts val="1200"/>
              </a:spcAft>
              <a:buFont typeface="Arial"/>
              <a:buAutoNum type="arabicPeriod"/>
            </a:pPr>
            <a:r>
              <a:rPr lang="ru-RU" sz="1600" b="1" u="sng" dirty="0">
                <a:solidFill>
                  <a:schemeClr val="accent4">
                    <a:lumMod val="75000"/>
                  </a:schemeClr>
                </a:solidFill>
                <a:effectLst>
                  <a:outerShdw blurRad="38100" dist="38100" dir="2700000" algn="tl">
                    <a:srgbClr val="000000">
                      <a:alpha val="43137"/>
                    </a:srgbClr>
                  </a:outerShdw>
                </a:effectLst>
              </a:rPr>
              <a:t>Полученная по запросу КП</a:t>
            </a:r>
          </a:p>
          <a:p>
            <a:pPr marL="342900" indent="-342900">
              <a:spcAft>
                <a:spcPts val="1200"/>
              </a:spcAft>
              <a:buAutoNum type="arabicPeriod"/>
            </a:pPr>
            <a:r>
              <a:rPr lang="ru-RU" sz="1600" dirty="0" smtClean="0"/>
              <a:t>Запрос цен в ЕИС</a:t>
            </a:r>
            <a:endParaRPr lang="ru-RU" sz="1600" dirty="0"/>
          </a:p>
        </p:txBody>
      </p:sp>
      <p:sp>
        <p:nvSpPr>
          <p:cNvPr id="3" name="Прямоугольник 2"/>
          <p:cNvSpPr/>
          <p:nvPr/>
        </p:nvSpPr>
        <p:spPr>
          <a:xfrm>
            <a:off x="5223156" y="1331395"/>
            <a:ext cx="5878532" cy="338554"/>
          </a:xfrm>
          <a:prstGeom prst="rect">
            <a:avLst/>
          </a:prstGeom>
        </p:spPr>
        <p:txBody>
          <a:bodyPr wrap="none">
            <a:spAutoFit/>
          </a:bodyPr>
          <a:lstStyle/>
          <a:p>
            <a:r>
              <a:rPr lang="ru-RU" sz="1600" b="1" dirty="0">
                <a:latin typeface="Segoe UI" panose="020B0502040204020203" pitchFamily="34" charset="0"/>
              </a:rPr>
              <a:t>Приказ Минэкономразвития России от 02.10.2013 N 567</a:t>
            </a:r>
            <a:endParaRPr lang="ru-RU" sz="1600" b="1" dirty="0"/>
          </a:p>
        </p:txBody>
      </p:sp>
      <p:sp>
        <p:nvSpPr>
          <p:cNvPr id="11" name="Прямоугольник 10"/>
          <p:cNvSpPr/>
          <p:nvPr/>
        </p:nvSpPr>
        <p:spPr>
          <a:xfrm>
            <a:off x="84972" y="2293220"/>
            <a:ext cx="11713946" cy="4524315"/>
          </a:xfrm>
          <a:prstGeom prst="rect">
            <a:avLst/>
          </a:prstGeom>
        </p:spPr>
        <p:txBody>
          <a:bodyPr wrap="square">
            <a:spAutoFit/>
          </a:bodyPr>
          <a:lstStyle/>
          <a:p>
            <a:r>
              <a:rPr lang="ru-RU" sz="1600" dirty="0"/>
              <a:t>3.10. </a:t>
            </a:r>
            <a:r>
              <a:rPr lang="ru-RU" sz="1600" b="1" dirty="0"/>
              <a:t>Запрос на предоставление ценовой информации</a:t>
            </a:r>
            <a:r>
              <a:rPr lang="ru-RU" sz="1600" dirty="0"/>
              <a:t>, направляемый потенциальному поставщику (подрядчику, исполнителю), </a:t>
            </a:r>
            <a:r>
              <a:rPr lang="ru-RU" sz="1600" b="1" dirty="0"/>
              <a:t>и</a:t>
            </a:r>
            <a:r>
              <a:rPr lang="ru-RU" sz="1600" dirty="0"/>
              <a:t> (или) </a:t>
            </a:r>
            <a:r>
              <a:rPr lang="ru-RU" sz="1600" b="1" dirty="0"/>
              <a:t>запрос о предоставлении ценовой информации, размещаемый в ЕИС </a:t>
            </a:r>
            <a:r>
              <a:rPr lang="ru-RU" sz="1600" dirty="0"/>
              <a:t>(на официальном сайте или иных сайтах) или в печатных изданиях, </a:t>
            </a:r>
            <a:r>
              <a:rPr lang="ru-RU" sz="1600" b="1" dirty="0"/>
              <a:t>может содержать</a:t>
            </a:r>
            <a:r>
              <a:rPr lang="ru-RU" sz="1600" dirty="0"/>
              <a:t>:</a:t>
            </a:r>
            <a:br>
              <a:rPr lang="ru-RU" sz="1600" dirty="0"/>
            </a:br>
            <a:endParaRPr lang="ru-RU" sz="1600" dirty="0"/>
          </a:p>
          <a:p>
            <a:r>
              <a:rPr lang="ru-RU" sz="1600" dirty="0"/>
              <a:t>3.10.1. </a:t>
            </a:r>
            <a:r>
              <a:rPr lang="ru-RU" sz="1600" b="1" dirty="0"/>
              <a:t>подробное описание объекта закупки</a:t>
            </a:r>
            <a:r>
              <a:rPr lang="ru-RU" sz="1600" dirty="0"/>
              <a:t>, включая указание единицы измерения, </a:t>
            </a:r>
            <a:r>
              <a:rPr lang="ru-RU" sz="1600" b="1" dirty="0"/>
              <a:t>количества товара</a:t>
            </a:r>
            <a:r>
              <a:rPr lang="ru-RU" sz="1600" dirty="0"/>
              <a:t>, объема работы или услуги; </a:t>
            </a:r>
          </a:p>
          <a:p>
            <a:r>
              <a:rPr lang="ru-RU" sz="1600" dirty="0"/>
              <a:t>3.10.2. </a:t>
            </a:r>
            <a:r>
              <a:rPr lang="ru-RU" sz="1600" b="1" dirty="0"/>
              <a:t>перечень сведений, необходимых для определения идентичности </a:t>
            </a:r>
            <a:r>
              <a:rPr lang="ru-RU" sz="1600" dirty="0"/>
              <a:t>или однородности товара, работы, услуги, </a:t>
            </a:r>
            <a:r>
              <a:rPr lang="ru-RU" sz="1600" b="1" dirty="0"/>
              <a:t>предлагаемых поставщиком </a:t>
            </a:r>
            <a:r>
              <a:rPr lang="ru-RU" sz="1600" dirty="0"/>
              <a:t>(подрядчиком, исполнителем); </a:t>
            </a:r>
          </a:p>
          <a:p>
            <a:r>
              <a:rPr lang="ru-RU" sz="1600" dirty="0"/>
              <a:t>3.10.3. </a:t>
            </a:r>
            <a:r>
              <a:rPr lang="ru-RU" sz="1600" b="1" dirty="0"/>
              <a:t>основные условия исполнения контракта</a:t>
            </a:r>
            <a:r>
              <a:rPr lang="ru-RU" sz="1600" dirty="0"/>
              <a:t>, заключаемого по результатам закупки, включая </a:t>
            </a:r>
            <a:r>
              <a:rPr lang="ru-RU" sz="1600" b="1" dirty="0"/>
              <a:t>требования к порядку поставки продукции</a:t>
            </a:r>
            <a:r>
              <a:rPr lang="ru-RU" sz="1600" dirty="0"/>
              <a:t>, выполнению работ, оказанию услуг, предполагаемые </a:t>
            </a:r>
            <a:r>
              <a:rPr lang="ru-RU" sz="1600" b="1" dirty="0"/>
              <a:t>сроки проведения закупки</a:t>
            </a:r>
            <a:r>
              <a:rPr lang="ru-RU" sz="1600" dirty="0"/>
              <a:t>, </a:t>
            </a:r>
            <a:r>
              <a:rPr lang="ru-RU" sz="1600" b="1" dirty="0"/>
              <a:t>порядок оплаты</a:t>
            </a:r>
            <a:r>
              <a:rPr lang="ru-RU" sz="1600" dirty="0"/>
              <a:t>, </a:t>
            </a:r>
            <a:r>
              <a:rPr lang="ru-RU" sz="1600" b="1" dirty="0"/>
              <a:t>размер обеспечения исполнения контракта</a:t>
            </a:r>
            <a:r>
              <a:rPr lang="ru-RU" sz="1600" dirty="0"/>
              <a:t>, требования к </a:t>
            </a:r>
            <a:r>
              <a:rPr lang="ru-RU" sz="1600" b="1" dirty="0"/>
              <a:t>гарантийному сроку </a:t>
            </a:r>
            <a:r>
              <a:rPr lang="ru-RU" sz="1600" dirty="0"/>
              <a:t>товара, работы, услуги и (или) объему предоставления гарантий их качества; </a:t>
            </a:r>
          </a:p>
          <a:p>
            <a:r>
              <a:rPr lang="ru-RU" sz="1600" dirty="0"/>
              <a:t>3.10.4. </a:t>
            </a:r>
            <a:r>
              <a:rPr lang="ru-RU" sz="1600" b="1" u="sng" dirty="0"/>
              <a:t>сроки предоставления ценовой информации</a:t>
            </a:r>
            <a:r>
              <a:rPr lang="ru-RU" sz="1600" dirty="0"/>
              <a:t>; </a:t>
            </a:r>
          </a:p>
          <a:p>
            <a:r>
              <a:rPr lang="ru-RU" sz="1600" dirty="0"/>
              <a:t>3.10.5. информацию о том, что проведение данной процедуры сбора информации не влечет за собой возникновение каких-либо обязательств заказчика; </a:t>
            </a:r>
          </a:p>
          <a:p>
            <a:r>
              <a:rPr lang="ru-RU" sz="1600" dirty="0"/>
              <a:t>3.10.6. указание о том, что </a:t>
            </a:r>
            <a:r>
              <a:rPr lang="ru-RU" sz="1600" b="1" dirty="0"/>
              <a:t>из ответа на запрос должны однозначно определяться цена единицы </a:t>
            </a:r>
            <a:r>
              <a:rPr lang="ru-RU" sz="1600" dirty="0"/>
              <a:t>товара, работы, услуги </a:t>
            </a:r>
            <a:r>
              <a:rPr lang="ru-RU" sz="1600" b="1" dirty="0"/>
              <a:t>и общая цена </a:t>
            </a:r>
            <a:r>
              <a:rPr lang="ru-RU" sz="1600" dirty="0"/>
              <a:t>контракта на условиях, указанных в запросе, </a:t>
            </a:r>
            <a:r>
              <a:rPr lang="ru-RU" sz="1600" b="1" dirty="0"/>
              <a:t>срок действия предлагаемой цены</a:t>
            </a:r>
            <a:r>
              <a:rPr lang="ru-RU" sz="1600" dirty="0"/>
              <a:t>, расчет такой цены с целью предупреждения намеренного завышения или занижения цен товаров, работ, услуг. </a:t>
            </a:r>
          </a:p>
        </p:txBody>
      </p:sp>
    </p:spTree>
    <p:extLst>
      <p:ext uri="{BB962C8B-B14F-4D97-AF65-F5344CB8AC3E}">
        <p14:creationId xmlns:p14="http://schemas.microsoft.com/office/powerpoint/2010/main" val="3148109037"/>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413" y="685064"/>
            <a:ext cx="10764046" cy="1631216"/>
          </a:xfrm>
          <a:prstGeom prst="rect">
            <a:avLst/>
          </a:prstGeom>
          <a:noFill/>
        </p:spPr>
        <p:txBody>
          <a:bodyPr wrap="square" rtlCol="0">
            <a:spAutoFit/>
          </a:bodyPr>
          <a:lstStyle/>
          <a:p>
            <a:r>
              <a:rPr lang="ru-RU" sz="1600" b="1" dirty="0" smtClean="0"/>
              <a:t>Источники информации о ценах:</a:t>
            </a:r>
          </a:p>
          <a:p>
            <a:endParaRPr lang="ru-RU" sz="1600" dirty="0" smtClean="0"/>
          </a:p>
          <a:p>
            <a:pPr marL="342900" indent="-342900">
              <a:spcAft>
                <a:spcPts val="1200"/>
              </a:spcAft>
              <a:buAutoNum type="arabicPeriod"/>
            </a:pPr>
            <a:r>
              <a:rPr lang="ru-RU" sz="1600" dirty="0" smtClean="0"/>
              <a:t>Общедоступная информация</a:t>
            </a:r>
          </a:p>
          <a:p>
            <a:pPr marL="342900" indent="-342900">
              <a:spcAft>
                <a:spcPts val="1200"/>
              </a:spcAft>
              <a:buFont typeface="Arial"/>
              <a:buAutoNum type="arabicPeriod"/>
            </a:pPr>
            <a:r>
              <a:rPr lang="ru-RU" sz="1600" b="1" u="sng" dirty="0">
                <a:solidFill>
                  <a:schemeClr val="accent4">
                    <a:lumMod val="75000"/>
                  </a:schemeClr>
                </a:solidFill>
                <a:effectLst>
                  <a:outerShdw blurRad="38100" dist="38100" dir="2700000" algn="tl">
                    <a:srgbClr val="000000">
                      <a:alpha val="43137"/>
                    </a:srgbClr>
                  </a:outerShdw>
                </a:effectLst>
              </a:rPr>
              <a:t>Полученная по запросу КП</a:t>
            </a:r>
          </a:p>
          <a:p>
            <a:pPr marL="342900" indent="-342900">
              <a:spcAft>
                <a:spcPts val="1200"/>
              </a:spcAft>
              <a:buAutoNum type="arabicPeriod"/>
            </a:pPr>
            <a:r>
              <a:rPr lang="ru-RU" sz="1600" dirty="0" smtClean="0"/>
              <a:t>Запрос цен в ЕИС</a:t>
            </a:r>
            <a:endParaRPr lang="ru-RU" sz="1600" dirty="0"/>
          </a:p>
        </p:txBody>
      </p:sp>
      <p:sp>
        <p:nvSpPr>
          <p:cNvPr id="3" name="Прямоугольник 2"/>
          <p:cNvSpPr/>
          <p:nvPr/>
        </p:nvSpPr>
        <p:spPr>
          <a:xfrm>
            <a:off x="5223156" y="1331395"/>
            <a:ext cx="5878532" cy="338554"/>
          </a:xfrm>
          <a:prstGeom prst="rect">
            <a:avLst/>
          </a:prstGeom>
        </p:spPr>
        <p:txBody>
          <a:bodyPr wrap="none">
            <a:spAutoFit/>
          </a:bodyPr>
          <a:lstStyle/>
          <a:p>
            <a:r>
              <a:rPr lang="ru-RU" sz="1600" b="1" dirty="0">
                <a:latin typeface="Segoe UI" panose="020B0502040204020203" pitchFamily="34" charset="0"/>
              </a:rPr>
              <a:t>Приказ Минэкономразвития России от 02.10.2013 N 567</a:t>
            </a:r>
            <a:endParaRPr lang="ru-RU" sz="1600" b="1" dirty="0"/>
          </a:p>
        </p:txBody>
      </p:sp>
      <p:sp>
        <p:nvSpPr>
          <p:cNvPr id="11" name="Прямоугольник 10"/>
          <p:cNvSpPr/>
          <p:nvPr/>
        </p:nvSpPr>
        <p:spPr>
          <a:xfrm>
            <a:off x="58302" y="2479910"/>
            <a:ext cx="11713946" cy="2523768"/>
          </a:xfrm>
          <a:prstGeom prst="rect">
            <a:avLst/>
          </a:prstGeom>
        </p:spPr>
        <p:txBody>
          <a:bodyPr wrap="square">
            <a:spAutoFit/>
          </a:bodyPr>
          <a:lstStyle/>
          <a:p>
            <a:r>
              <a:rPr lang="ru-RU" sz="1600" dirty="0"/>
              <a:t>3.13. </a:t>
            </a:r>
            <a:r>
              <a:rPr lang="ru-RU" sz="1600" b="1" dirty="0" smtClean="0">
                <a:solidFill>
                  <a:srgbClr val="FF0000"/>
                </a:solidFill>
              </a:rPr>
              <a:t>НЕ РЕКОМЕНДУЕТСЯ</a:t>
            </a:r>
            <a:r>
              <a:rPr lang="ru-RU" sz="1600" b="1" dirty="0" smtClean="0"/>
              <a:t> </a:t>
            </a:r>
            <a:r>
              <a:rPr lang="ru-RU" sz="1600" b="1" dirty="0"/>
              <a:t>использовать для расчета НМЦК ценовую информацию</a:t>
            </a:r>
            <a:r>
              <a:rPr lang="ru-RU" sz="1600" b="1" dirty="0" smtClean="0"/>
              <a:t>:</a:t>
            </a:r>
            <a:endParaRPr lang="en-US" sz="1600" b="1" dirty="0" smtClean="0"/>
          </a:p>
          <a:p>
            <a:endParaRPr lang="ru-RU" sz="1600" dirty="0"/>
          </a:p>
          <a:p>
            <a:pPr>
              <a:spcAft>
                <a:spcPts val="1200"/>
              </a:spcAft>
            </a:pPr>
            <a:r>
              <a:rPr lang="ru-RU" sz="1600" dirty="0"/>
              <a:t>3.13.1. представленную лицами, сведения о которых включены в </a:t>
            </a:r>
            <a:r>
              <a:rPr lang="ru-RU" sz="1600" b="1" dirty="0"/>
              <a:t>реестр недобросовестных поставщиков </a:t>
            </a:r>
            <a:r>
              <a:rPr lang="ru-RU" sz="1600" dirty="0"/>
              <a:t>(подрядчиков, исполнителей);</a:t>
            </a:r>
          </a:p>
          <a:p>
            <a:pPr>
              <a:spcAft>
                <a:spcPts val="1200"/>
              </a:spcAft>
            </a:pPr>
            <a:r>
              <a:rPr lang="ru-RU" sz="1600" dirty="0"/>
              <a:t>3.13.2. полученную из </a:t>
            </a:r>
            <a:r>
              <a:rPr lang="ru-RU" sz="1600" b="1" dirty="0"/>
              <a:t>анонимных источников</a:t>
            </a:r>
            <a:r>
              <a:rPr lang="ru-RU" sz="1600" dirty="0"/>
              <a:t>;</a:t>
            </a:r>
          </a:p>
          <a:p>
            <a:pPr>
              <a:spcAft>
                <a:spcPts val="1200"/>
              </a:spcAft>
            </a:pPr>
            <a:r>
              <a:rPr lang="ru-RU" sz="1600" dirty="0"/>
              <a:t>3.13.3. содержащуюся в документах, полученных заказчиком по его запросам и </a:t>
            </a:r>
            <a:r>
              <a:rPr lang="ru-RU" sz="1600" b="1" dirty="0"/>
              <a:t>не соответствующих требованиям, установленным заказчиком</a:t>
            </a:r>
            <a:r>
              <a:rPr lang="ru-RU" sz="1600" dirty="0"/>
              <a:t> </a:t>
            </a:r>
            <a:r>
              <a:rPr lang="ru-RU" sz="1600" b="1" dirty="0"/>
              <a:t>к содержанию таких документов</a:t>
            </a:r>
            <a:r>
              <a:rPr lang="ru-RU" sz="1600" dirty="0"/>
              <a:t>;</a:t>
            </a:r>
          </a:p>
          <a:p>
            <a:pPr>
              <a:spcAft>
                <a:spcPts val="1200"/>
              </a:spcAft>
            </a:pPr>
            <a:r>
              <a:rPr lang="ru-RU" sz="1600" dirty="0"/>
              <a:t>3.13.4. </a:t>
            </a:r>
            <a:r>
              <a:rPr lang="ru-RU" sz="1600" b="1" dirty="0"/>
              <a:t>не содержащую расчет цен товаров, работ, услуг</a:t>
            </a:r>
            <a:r>
              <a:rPr lang="ru-RU" sz="1600" dirty="0"/>
              <a:t>.</a:t>
            </a:r>
          </a:p>
        </p:txBody>
      </p:sp>
    </p:spTree>
    <p:extLst>
      <p:ext uri="{BB962C8B-B14F-4D97-AF65-F5344CB8AC3E}">
        <p14:creationId xmlns:p14="http://schemas.microsoft.com/office/powerpoint/2010/main" val="3386511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413" y="685064"/>
            <a:ext cx="10764046" cy="1631216"/>
          </a:xfrm>
          <a:prstGeom prst="rect">
            <a:avLst/>
          </a:prstGeom>
          <a:noFill/>
        </p:spPr>
        <p:txBody>
          <a:bodyPr wrap="square" rtlCol="0">
            <a:spAutoFit/>
          </a:bodyPr>
          <a:lstStyle/>
          <a:p>
            <a:r>
              <a:rPr lang="ru-RU" sz="1600" b="1" dirty="0" smtClean="0"/>
              <a:t>Источники информации о ценах:</a:t>
            </a:r>
          </a:p>
          <a:p>
            <a:endParaRPr lang="ru-RU" sz="1600" dirty="0" smtClean="0"/>
          </a:p>
          <a:p>
            <a:pPr marL="342900" indent="-342900">
              <a:spcAft>
                <a:spcPts val="1200"/>
              </a:spcAft>
              <a:buAutoNum type="arabicPeriod"/>
            </a:pPr>
            <a:r>
              <a:rPr lang="ru-RU" sz="1600" dirty="0" smtClean="0"/>
              <a:t>Общедоступная информация</a:t>
            </a:r>
          </a:p>
          <a:p>
            <a:pPr marL="342900" indent="-342900">
              <a:spcAft>
                <a:spcPts val="1200"/>
              </a:spcAft>
              <a:buFont typeface="Arial"/>
              <a:buAutoNum type="arabicPeriod"/>
            </a:pPr>
            <a:r>
              <a:rPr lang="ru-RU" sz="1600" b="1" u="sng" dirty="0">
                <a:solidFill>
                  <a:schemeClr val="accent4">
                    <a:lumMod val="75000"/>
                  </a:schemeClr>
                </a:solidFill>
                <a:effectLst>
                  <a:outerShdw blurRad="38100" dist="38100" dir="2700000" algn="tl">
                    <a:srgbClr val="000000">
                      <a:alpha val="43137"/>
                    </a:srgbClr>
                  </a:outerShdw>
                </a:effectLst>
              </a:rPr>
              <a:t>Полученная по запросу КП</a:t>
            </a:r>
          </a:p>
          <a:p>
            <a:pPr marL="342900" indent="-342900">
              <a:spcAft>
                <a:spcPts val="1200"/>
              </a:spcAft>
              <a:buAutoNum type="arabicPeriod"/>
            </a:pPr>
            <a:r>
              <a:rPr lang="ru-RU" sz="1600" dirty="0" smtClean="0"/>
              <a:t>Запрос цен в ЕИС</a:t>
            </a:r>
            <a:endParaRPr lang="ru-RU" sz="1600" dirty="0"/>
          </a:p>
        </p:txBody>
      </p:sp>
      <p:sp>
        <p:nvSpPr>
          <p:cNvPr id="3" name="Прямоугольник 2"/>
          <p:cNvSpPr/>
          <p:nvPr/>
        </p:nvSpPr>
        <p:spPr>
          <a:xfrm>
            <a:off x="5223156" y="1331395"/>
            <a:ext cx="5878532" cy="338554"/>
          </a:xfrm>
          <a:prstGeom prst="rect">
            <a:avLst/>
          </a:prstGeom>
        </p:spPr>
        <p:txBody>
          <a:bodyPr wrap="none">
            <a:spAutoFit/>
          </a:bodyPr>
          <a:lstStyle/>
          <a:p>
            <a:r>
              <a:rPr lang="ru-RU" sz="1600" b="1" dirty="0">
                <a:latin typeface="Segoe UI" panose="020B0502040204020203" pitchFamily="34" charset="0"/>
              </a:rPr>
              <a:t>Приказ Минэкономразвития России от 02.10.2013 N 567</a:t>
            </a:r>
            <a:endParaRPr lang="ru-RU" sz="1600" b="1" dirty="0"/>
          </a:p>
        </p:txBody>
      </p:sp>
      <p:sp>
        <p:nvSpPr>
          <p:cNvPr id="11" name="Прямоугольник 10"/>
          <p:cNvSpPr/>
          <p:nvPr/>
        </p:nvSpPr>
        <p:spPr>
          <a:xfrm>
            <a:off x="58302" y="2479910"/>
            <a:ext cx="11713946" cy="892552"/>
          </a:xfrm>
          <a:prstGeom prst="rect">
            <a:avLst/>
          </a:prstGeom>
        </p:spPr>
        <p:txBody>
          <a:bodyPr wrap="square">
            <a:spAutoFit/>
          </a:bodyPr>
          <a:lstStyle/>
          <a:p>
            <a:r>
              <a:rPr lang="ru-RU" sz="1600" dirty="0"/>
              <a:t>3.19. В целях определения НМЦК методом сопоставимых рыночных цен (анализа рынка) </a:t>
            </a:r>
            <a:r>
              <a:rPr lang="ru-RU" sz="1800" b="1" dirty="0">
                <a:solidFill>
                  <a:srgbClr val="FF0000"/>
                </a:solidFill>
              </a:rPr>
              <a:t>рекомендуется использовать не менее трех цен</a:t>
            </a:r>
            <a:r>
              <a:rPr lang="ru-RU" sz="1600" dirty="0"/>
              <a:t> товара, работы, услуги, </a:t>
            </a:r>
            <a:r>
              <a:rPr lang="ru-RU" sz="1600" b="1" dirty="0"/>
              <a:t>предлагаемых </a:t>
            </a:r>
            <a:r>
              <a:rPr lang="ru-RU" sz="1600" b="1" u="sng" dirty="0" smtClean="0">
                <a:solidFill>
                  <a:srgbClr val="FF0000"/>
                </a:solidFill>
              </a:rPr>
              <a:t>РАЗЛИЧНЫМИ</a:t>
            </a:r>
            <a:r>
              <a:rPr lang="ru-RU" sz="1600" b="1" dirty="0" smtClean="0"/>
              <a:t> </a:t>
            </a:r>
            <a:r>
              <a:rPr lang="ru-RU" sz="1600" b="1" dirty="0"/>
              <a:t>поставщиками </a:t>
            </a:r>
            <a:r>
              <a:rPr lang="ru-RU" sz="1600" dirty="0"/>
              <a:t>(подрядчиками, исполнителями).</a:t>
            </a:r>
          </a:p>
        </p:txBody>
      </p:sp>
      <p:sp>
        <p:nvSpPr>
          <p:cNvPr id="2" name="TextBox 1"/>
          <p:cNvSpPr txBox="1"/>
          <p:nvPr/>
        </p:nvSpPr>
        <p:spPr>
          <a:xfrm>
            <a:off x="515611" y="4330905"/>
            <a:ext cx="10799328" cy="923330"/>
          </a:xfrm>
          <a:prstGeom prst="rect">
            <a:avLst/>
          </a:prstGeom>
          <a:noFill/>
          <a:ln w="19050">
            <a:solidFill>
              <a:schemeClr val="accent1"/>
            </a:solidFill>
          </a:ln>
        </p:spPr>
        <p:txBody>
          <a:bodyPr wrap="square" rtlCol="0">
            <a:spAutoFit/>
          </a:bodyPr>
          <a:lstStyle/>
          <a:p>
            <a:pPr algn="ctr"/>
            <a:r>
              <a:rPr lang="ru-RU" sz="1800" dirty="0" smtClean="0"/>
              <a:t>Запрета на получение цены на одинаковый товар нет, но если описание объекта закупки подходит только для одного товара (за исключением случаев отсутствия взаимозаменяемости) это будет нарушать 135-ФЗ о защите конкуренции.</a:t>
            </a:r>
            <a:endParaRPr lang="ru-RU" sz="1800" dirty="0"/>
          </a:p>
        </p:txBody>
      </p:sp>
    </p:spTree>
    <p:extLst>
      <p:ext uri="{BB962C8B-B14F-4D97-AF65-F5344CB8AC3E}">
        <p14:creationId xmlns:p14="http://schemas.microsoft.com/office/powerpoint/2010/main" val="29414559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723458"/>
            <a:ext cx="11917581" cy="3631763"/>
          </a:xfrm>
          <a:prstGeom prst="rect">
            <a:avLst/>
          </a:prstGeom>
        </p:spPr>
        <p:txBody>
          <a:bodyPr wrap="square">
            <a:spAutoFit/>
          </a:bodyPr>
          <a:lstStyle/>
          <a:p>
            <a:pPr>
              <a:spcAft>
                <a:spcPts val="1200"/>
              </a:spcAft>
            </a:pPr>
            <a:r>
              <a:rPr lang="ru-RU" sz="2000" b="1" dirty="0" smtClean="0"/>
              <a:t>Частью 2</a:t>
            </a:r>
            <a:r>
              <a:rPr lang="en-US" sz="2000" b="1" dirty="0" smtClean="0"/>
              <a:t>5</a:t>
            </a:r>
            <a:r>
              <a:rPr lang="ru-RU" sz="2000" b="1" dirty="0" smtClean="0"/>
              <a:t> статьи 22 Закона №44-ФЗ установлено:</a:t>
            </a:r>
          </a:p>
          <a:p>
            <a:pPr>
              <a:spcAft>
                <a:spcPts val="1200"/>
              </a:spcAft>
            </a:pPr>
            <a:r>
              <a:rPr lang="ru-RU" sz="2000" dirty="0"/>
              <a:t>Для </a:t>
            </a:r>
            <a:r>
              <a:rPr lang="ru-RU" sz="2000" b="1" dirty="0"/>
              <a:t>целей осуществления закупок товаров, работ, услуг</a:t>
            </a:r>
            <a:r>
              <a:rPr lang="ru-RU" sz="2000" dirty="0"/>
              <a:t>, в отношении </a:t>
            </a:r>
            <a:r>
              <a:rPr lang="ru-RU" sz="2000" b="1" dirty="0"/>
              <a:t>которых установлены </a:t>
            </a:r>
            <a:r>
              <a:rPr lang="ru-RU" sz="2000" dirty="0"/>
              <a:t>предусмотренные пунктом 1 части 2 статьи 14 настоящего Федерального закона </a:t>
            </a:r>
            <a:r>
              <a:rPr lang="ru-RU" sz="2000" b="1" dirty="0"/>
              <a:t>запрет, ограничение или </a:t>
            </a:r>
            <a:r>
              <a:rPr lang="ru-RU" sz="2000" b="1" dirty="0" smtClean="0"/>
              <a:t>преимущество</a:t>
            </a:r>
            <a:r>
              <a:rPr lang="ru-RU" sz="2000" dirty="0" smtClean="0"/>
              <a:t>,</a:t>
            </a:r>
            <a:r>
              <a:rPr lang="en-US" sz="2000" dirty="0" smtClean="0"/>
              <a:t> </a:t>
            </a:r>
            <a:r>
              <a:rPr lang="ru-RU" sz="2000" b="1" dirty="0" smtClean="0"/>
              <a:t>Правительство Российской Федерации устанавливает особенности определения начальной (максимальной) цены контракта</a:t>
            </a:r>
            <a:r>
              <a:rPr lang="ru-RU" sz="2000" dirty="0" smtClean="0"/>
              <a:t>, цены контракта, заключаемого с единственным поставщиком (подрядчиком, исполнителем), начальной цены единицы товара, в том числе товаров, поставляемых при выполнении закупаемых работ, оказании закупаемых услуг, начальной цены единицы работы, услуги </a:t>
            </a:r>
            <a:r>
              <a:rPr lang="ru-RU" sz="2000" b="1" dirty="0" smtClean="0"/>
              <a:t>на основе функциональных, технических и качественных характеристик, эксплуатационных характеристик товаров российского происхождения</a:t>
            </a:r>
            <a:r>
              <a:rPr lang="ru-RU" sz="2000" dirty="0" smtClean="0"/>
              <a:t>, работ, услуг, соответственно выполняемых, оказываемых российскими лицами.</a:t>
            </a:r>
            <a:endParaRPr lang="ru-RU" sz="2000" dirty="0"/>
          </a:p>
        </p:txBody>
      </p:sp>
      <p:sp>
        <p:nvSpPr>
          <p:cNvPr id="2" name="TextBox 1"/>
          <p:cNvSpPr txBox="1"/>
          <p:nvPr/>
        </p:nvSpPr>
        <p:spPr>
          <a:xfrm>
            <a:off x="2387925" y="802673"/>
            <a:ext cx="7141729" cy="461665"/>
          </a:xfrm>
          <a:prstGeom prst="rect">
            <a:avLst/>
          </a:prstGeom>
          <a:noFill/>
        </p:spPr>
        <p:txBody>
          <a:bodyPr wrap="square" rtlCol="0">
            <a:spAutoFit/>
          </a:bodyPr>
          <a:lstStyle/>
          <a:p>
            <a:r>
              <a:rPr lang="ru-RU" sz="2400" b="1" dirty="0" smtClean="0">
                <a:solidFill>
                  <a:srgbClr val="00B050"/>
                </a:solidFill>
              </a:rPr>
              <a:t>Обоснование НМЦК + Национальный режим</a:t>
            </a:r>
            <a:endParaRPr lang="ru-RU" sz="2400" b="1" dirty="0">
              <a:solidFill>
                <a:srgbClr val="00B050"/>
              </a:solidFill>
            </a:endParaRPr>
          </a:p>
        </p:txBody>
      </p:sp>
    </p:spTree>
    <p:extLst>
      <p:ext uri="{BB962C8B-B14F-4D97-AF65-F5344CB8AC3E}">
        <p14:creationId xmlns:p14="http://schemas.microsoft.com/office/powerpoint/2010/main" val="12203860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64227" y="346680"/>
            <a:ext cx="7189789" cy="400110"/>
          </a:xfrm>
          <a:prstGeom prst="rect">
            <a:avLst/>
          </a:prstGeom>
        </p:spPr>
        <p:txBody>
          <a:bodyPr wrap="none">
            <a:spAutoFit/>
          </a:bodyPr>
          <a:lstStyle/>
          <a:p>
            <a:r>
              <a:rPr lang="ru-RU" sz="2000" b="1" dirty="0">
                <a:solidFill>
                  <a:schemeClr val="accent6">
                    <a:lumMod val="75000"/>
                  </a:schemeClr>
                </a:solidFill>
                <a:latin typeface="Segoe UI" panose="020B0502040204020203" pitchFamily="34" charset="0"/>
              </a:rPr>
              <a:t>Постановление Правительства РФ от 23.12.2024 №</a:t>
            </a:r>
            <a:r>
              <a:rPr lang="ru-RU" sz="2000" b="1" dirty="0" smtClean="0">
                <a:solidFill>
                  <a:schemeClr val="accent6">
                    <a:lumMod val="75000"/>
                  </a:schemeClr>
                </a:solidFill>
                <a:latin typeface="Segoe UI" panose="020B0502040204020203" pitchFamily="34" charset="0"/>
              </a:rPr>
              <a:t>1875</a:t>
            </a:r>
            <a:endParaRPr lang="ru-RU" sz="2000" b="1" dirty="0">
              <a:solidFill>
                <a:schemeClr val="accent6">
                  <a:lumMod val="75000"/>
                </a:schemeClr>
              </a:solidFill>
            </a:endParaRPr>
          </a:p>
        </p:txBody>
      </p:sp>
      <p:sp>
        <p:nvSpPr>
          <p:cNvPr id="3" name="TextBox 2"/>
          <p:cNvSpPr txBox="1"/>
          <p:nvPr/>
        </p:nvSpPr>
        <p:spPr>
          <a:xfrm>
            <a:off x="111728" y="1043768"/>
            <a:ext cx="11597465" cy="923330"/>
          </a:xfrm>
          <a:prstGeom prst="rect">
            <a:avLst/>
          </a:prstGeom>
          <a:noFill/>
        </p:spPr>
        <p:txBody>
          <a:bodyPr wrap="square" rtlCol="0">
            <a:spAutoFit/>
          </a:bodyPr>
          <a:lstStyle/>
          <a:p>
            <a:r>
              <a:rPr lang="ru-RU" sz="1800" b="1" dirty="0"/>
              <a:t>Подпунктом «В» пункта 7 ПП РФ №1875 установлены особенности обоснования НМЦК для товаров, указанных в позициях 1-145 приложения 1 и 1-</a:t>
            </a:r>
            <a:r>
              <a:rPr lang="ru-RU" sz="1800" b="1" dirty="0">
                <a:solidFill>
                  <a:srgbClr val="C00000"/>
                </a:solidFill>
              </a:rPr>
              <a:t>433</a:t>
            </a:r>
            <a:r>
              <a:rPr lang="ru-RU" sz="1800" b="1" dirty="0"/>
              <a:t> приложения 2 </a:t>
            </a:r>
            <a:r>
              <a:rPr lang="ru-RU" sz="1800" b="1" u="sng" dirty="0"/>
              <a:t>при применении метода сопоставимых рыночных цен (анализа рынка</a:t>
            </a:r>
            <a:r>
              <a:rPr lang="ru-RU" sz="1800" b="1" u="sng" dirty="0" smtClean="0"/>
              <a:t>)</a:t>
            </a:r>
            <a:r>
              <a:rPr lang="ru-RU" sz="1800" b="1" dirty="0" smtClean="0"/>
              <a:t>.</a:t>
            </a:r>
            <a:endParaRPr lang="ru-RU" sz="1800" b="1" dirty="0"/>
          </a:p>
        </p:txBody>
      </p:sp>
      <p:sp>
        <p:nvSpPr>
          <p:cNvPr id="4" name="Прямоугольник 3"/>
          <p:cNvSpPr/>
          <p:nvPr/>
        </p:nvSpPr>
        <p:spPr bwMode="auto">
          <a:xfrm>
            <a:off x="222666" y="1967098"/>
            <a:ext cx="11419340" cy="1631216"/>
          </a:xfrm>
          <a:prstGeom prst="rect">
            <a:avLst/>
          </a:prstGeom>
        </p:spPr>
        <p:txBody>
          <a:bodyPr wrap="square">
            <a:spAutoFit/>
          </a:bodyPr>
          <a:lstStyle/>
          <a:p>
            <a:pPr lvl="1">
              <a:spcAft>
                <a:spcPts val="1200"/>
              </a:spcAft>
            </a:pPr>
            <a:r>
              <a:rPr lang="ru-RU" sz="2000" b="1" dirty="0" smtClean="0">
                <a:latin typeface="Times New Roman" panose="02020603050405020304" pitchFamily="18" charset="0"/>
                <a:ea typeface="Times New Roman" panose="02020603050405020304" pitchFamily="18" charset="0"/>
              </a:rPr>
              <a:t>Особенности определения НМЦК</a:t>
            </a:r>
            <a:r>
              <a:rPr lang="ru-RU" sz="2000" dirty="0" smtClean="0">
                <a:latin typeface="Times New Roman" panose="02020603050405020304" pitchFamily="18" charset="0"/>
                <a:ea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rPr>
              <a:t>цены контракта, заключаемого с единственным поставщиком (подрядчиком, исполнителем), начальной цены единицы товара </a:t>
            </a:r>
            <a:r>
              <a:rPr lang="ru-RU" sz="2000" dirty="0" smtClean="0">
                <a:latin typeface="Times New Roman" panose="02020603050405020304" pitchFamily="18" charset="0"/>
                <a:ea typeface="Times New Roman" panose="02020603050405020304" pitchFamily="18" charset="0"/>
              </a:rPr>
              <a:t>(</a:t>
            </a:r>
            <a:r>
              <a:rPr lang="ru-RU" sz="2000" dirty="0">
                <a:latin typeface="Times New Roman" panose="02020603050405020304" pitchFamily="18" charset="0"/>
                <a:ea typeface="Times New Roman" panose="02020603050405020304" pitchFamily="18" charset="0"/>
              </a:rPr>
              <a:t>в том числе товаров, поставляемых при выполнении закупаемых работ, оказании закупаемых услуг), начальной цены единицы работы, услуги </a:t>
            </a:r>
            <a:r>
              <a:rPr lang="ru-RU" sz="2000" dirty="0" smtClean="0">
                <a:latin typeface="Times New Roman" panose="02020603050405020304" pitchFamily="18" charset="0"/>
                <a:ea typeface="Times New Roman" panose="02020603050405020304" pitchFamily="18" charset="0"/>
              </a:rPr>
              <a:t>для </a:t>
            </a:r>
            <a:r>
              <a:rPr lang="ru-RU" sz="2000" dirty="0">
                <a:latin typeface="Times New Roman" panose="02020603050405020304" pitchFamily="18" charset="0"/>
                <a:ea typeface="Times New Roman" panose="02020603050405020304" pitchFamily="18" charset="0"/>
              </a:rPr>
              <a:t>осуществления </a:t>
            </a:r>
            <a:r>
              <a:rPr lang="ru-RU" sz="2000" dirty="0" smtClean="0">
                <a:latin typeface="Times New Roman" panose="02020603050405020304" pitchFamily="18" charset="0"/>
                <a:ea typeface="Times New Roman" panose="02020603050405020304" pitchFamily="18" charset="0"/>
              </a:rPr>
              <a:t>закупки</a:t>
            </a:r>
            <a:r>
              <a:rPr lang="en-US" sz="2000" dirty="0" smtClean="0">
                <a:latin typeface="Times New Roman" panose="02020603050405020304" pitchFamily="18" charset="0"/>
                <a:ea typeface="Times New Roman" panose="02020603050405020304" pitchFamily="18" charset="0"/>
              </a:rPr>
              <a:t> </a:t>
            </a:r>
            <a:r>
              <a:rPr lang="ru-RU" sz="2000" b="1" dirty="0" smtClean="0">
                <a:solidFill>
                  <a:srgbClr val="FF0000"/>
                </a:solidFill>
                <a:latin typeface="Times New Roman" panose="02020603050405020304" pitchFamily="18" charset="0"/>
                <a:ea typeface="Times New Roman" panose="02020603050405020304" pitchFamily="18" charset="0"/>
              </a:rPr>
              <a:t>методом анализа рынка</a:t>
            </a:r>
            <a:r>
              <a:rPr lang="ru-RU" sz="2000" dirty="0" smtClean="0">
                <a:latin typeface="Times New Roman" panose="02020603050405020304" pitchFamily="18" charset="0"/>
                <a:ea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rPr>
              <a:t>объект</a:t>
            </a:r>
            <a:r>
              <a:rPr lang="ru-RU" sz="2000" spc="-10" dirty="0">
                <a:latin typeface="Times New Roman" panose="02020603050405020304" pitchFamily="18" charset="0"/>
                <a:ea typeface="Times New Roman" panose="02020603050405020304" pitchFamily="18" charset="0"/>
              </a:rPr>
              <a:t> закупки которой </a:t>
            </a:r>
            <a:r>
              <a:rPr lang="ru-RU" sz="2000" b="1" spc="-10" dirty="0">
                <a:latin typeface="Times New Roman" panose="02020603050405020304" pitchFamily="18" charset="0"/>
                <a:ea typeface="Times New Roman" panose="02020603050405020304" pitchFamily="18" charset="0"/>
              </a:rPr>
              <a:t>включает товары, указанные </a:t>
            </a:r>
            <a:r>
              <a:rPr lang="ru-RU" sz="2000" b="1" spc="-10" dirty="0" smtClean="0">
                <a:latin typeface="Times New Roman" panose="02020603050405020304" pitchFamily="18" charset="0"/>
                <a:ea typeface="Times New Roman" panose="02020603050405020304" pitchFamily="18" charset="0"/>
              </a:rPr>
              <a:t>1-145 перечня </a:t>
            </a:r>
            <a:r>
              <a:rPr lang="ru-RU" sz="2000" b="1" spc="-10" dirty="0">
                <a:latin typeface="Times New Roman" panose="02020603050405020304" pitchFamily="18" charset="0"/>
                <a:ea typeface="Times New Roman" panose="02020603050405020304" pitchFamily="18" charset="0"/>
              </a:rPr>
              <a:t>№ 1 и (или) </a:t>
            </a:r>
            <a:r>
              <a:rPr lang="ru-RU" sz="2000" b="1" spc="-10" dirty="0" smtClean="0">
                <a:latin typeface="Times New Roman" panose="02020603050405020304" pitchFamily="18" charset="0"/>
                <a:ea typeface="Times New Roman" panose="02020603050405020304" pitchFamily="18" charset="0"/>
              </a:rPr>
              <a:t>1-433 перечня </a:t>
            </a:r>
            <a:r>
              <a:rPr lang="ru-RU" sz="2000" b="1" spc="-10" dirty="0">
                <a:latin typeface="Times New Roman" panose="02020603050405020304" pitchFamily="18" charset="0"/>
                <a:ea typeface="Times New Roman" panose="02020603050405020304" pitchFamily="18" charset="0"/>
              </a:rPr>
              <a:t>№ 2</a:t>
            </a:r>
            <a:r>
              <a:rPr lang="ru-RU" sz="2000" spc="-10" dirty="0">
                <a:latin typeface="Times New Roman" panose="02020603050405020304" pitchFamily="18" charset="0"/>
                <a:ea typeface="Times New Roman" panose="02020603050405020304" pitchFamily="18" charset="0"/>
              </a:rPr>
              <a:t>:</a:t>
            </a:r>
            <a:endParaRPr lang="ru-RU" sz="1800" dirty="0">
              <a:latin typeface="Times New Roman" panose="02020603050405020304" pitchFamily="18" charset="0"/>
              <a:ea typeface="Times New Roman" panose="02020603050405020304" pitchFamily="18" charset="0"/>
            </a:endParaRPr>
          </a:p>
        </p:txBody>
      </p:sp>
      <p:sp>
        <p:nvSpPr>
          <p:cNvPr id="5" name="Прямоугольник 4"/>
          <p:cNvSpPr/>
          <p:nvPr/>
        </p:nvSpPr>
        <p:spPr bwMode="auto">
          <a:xfrm>
            <a:off x="688457" y="3598314"/>
            <a:ext cx="10240617" cy="3046988"/>
          </a:xfrm>
          <a:prstGeom prst="rect">
            <a:avLst/>
          </a:prstGeom>
        </p:spPr>
        <p:txBody>
          <a:bodyPr wrap="square">
            <a:spAutoFit/>
          </a:bodyPr>
          <a:lstStyle/>
          <a:p>
            <a:pPr marL="400050" indent="-400050">
              <a:buFont typeface="+mj-lt"/>
              <a:buAutoNum type="romanUcPeriod"/>
            </a:pPr>
            <a:r>
              <a:rPr lang="ru-RU" sz="2400" dirty="0" smtClean="0">
                <a:latin typeface="Times New Roman" panose="02020603050405020304" pitchFamily="18" charset="0"/>
                <a:ea typeface="Times New Roman" panose="02020603050405020304" pitchFamily="18" charset="0"/>
              </a:rPr>
              <a:t>При </a:t>
            </a:r>
            <a:r>
              <a:rPr lang="ru-RU" sz="2400" dirty="0">
                <a:latin typeface="Times New Roman" panose="02020603050405020304" pitchFamily="18" charset="0"/>
                <a:ea typeface="Times New Roman" panose="02020603050405020304" pitchFamily="18" charset="0"/>
              </a:rPr>
              <a:t>определении идентичности и </a:t>
            </a:r>
            <a:r>
              <a:rPr lang="ru-RU" sz="2400" dirty="0" smtClean="0">
                <a:latin typeface="Times New Roman" panose="02020603050405020304" pitchFamily="18" charset="0"/>
                <a:ea typeface="Times New Roman" panose="02020603050405020304" pitchFamily="18" charset="0"/>
              </a:rPr>
              <a:t>однородности </a:t>
            </a:r>
            <a:r>
              <a:rPr lang="ru-RU" sz="2400" b="1" dirty="0" smtClean="0">
                <a:latin typeface="Times New Roman" panose="02020603050405020304" pitchFamily="18" charset="0"/>
                <a:ea typeface="Times New Roman" panose="02020603050405020304" pitchFamily="18" charset="0"/>
              </a:rPr>
              <a:t>таких</a:t>
            </a:r>
            <a:r>
              <a:rPr lang="ru-RU" sz="2400" dirty="0" smtClean="0">
                <a:latin typeface="Times New Roman" panose="02020603050405020304" pitchFamily="18" charset="0"/>
                <a:ea typeface="Times New Roman" panose="02020603050405020304" pitchFamily="18" charset="0"/>
              </a:rPr>
              <a:t> товаров подлежат учету </a:t>
            </a:r>
            <a:r>
              <a:rPr lang="ru-RU" sz="2400" dirty="0">
                <a:latin typeface="Times New Roman" panose="02020603050405020304" pitchFamily="18" charset="0"/>
                <a:ea typeface="Times New Roman" panose="02020603050405020304" pitchFamily="18" charset="0"/>
              </a:rPr>
              <a:t>исключительно товары, происходящие из государств - членов Евразийского экономического </a:t>
            </a:r>
            <a:r>
              <a:rPr lang="ru-RU" sz="2400" dirty="0" smtClean="0">
                <a:latin typeface="Times New Roman" panose="02020603050405020304" pitchFamily="18" charset="0"/>
                <a:ea typeface="Times New Roman" panose="02020603050405020304" pitchFamily="18" charset="0"/>
              </a:rPr>
              <a:t>союза</a:t>
            </a:r>
          </a:p>
          <a:p>
            <a:pPr marL="400050" indent="-400050">
              <a:buFont typeface="+mj-lt"/>
              <a:buAutoNum type="romanUcPeriod"/>
            </a:pPr>
            <a:endParaRPr lang="ru-RU" sz="2400" dirty="0">
              <a:latin typeface="Times New Roman" panose="02020603050405020304" pitchFamily="18" charset="0"/>
            </a:endParaRPr>
          </a:p>
          <a:p>
            <a:pPr marL="400050" indent="-400050">
              <a:buFont typeface="+mj-lt"/>
              <a:buAutoNum type="romanUcPeriod"/>
            </a:pPr>
            <a:r>
              <a:rPr lang="ru-RU" sz="2400" dirty="0" smtClean="0">
                <a:latin typeface="Times New Roman" panose="02020603050405020304" pitchFamily="18" charset="0"/>
                <a:ea typeface="Times New Roman" panose="02020603050405020304" pitchFamily="18" charset="0"/>
              </a:rPr>
              <a:t>Заказчик </a:t>
            </a:r>
            <a:r>
              <a:rPr lang="ru-RU" sz="2400" dirty="0">
                <a:latin typeface="Times New Roman" panose="02020603050405020304" pitchFamily="18" charset="0"/>
                <a:ea typeface="Times New Roman" panose="02020603050405020304" pitchFamily="18" charset="0"/>
              </a:rPr>
              <a:t>направляет </a:t>
            </a:r>
            <a:r>
              <a:rPr lang="ru-RU" sz="2400" dirty="0" smtClean="0">
                <a:latin typeface="Times New Roman" panose="02020603050405020304" pitchFamily="18" charset="0"/>
                <a:ea typeface="Times New Roman" panose="02020603050405020304" pitchFamily="18" charset="0"/>
              </a:rPr>
              <a:t>запрос о предоставлении информации </a:t>
            </a:r>
            <a:r>
              <a:rPr lang="ru-RU" sz="2400" dirty="0">
                <a:latin typeface="Times New Roman" panose="02020603050405020304" pitchFamily="18" charset="0"/>
                <a:ea typeface="Times New Roman" panose="02020603050405020304" pitchFamily="18" charset="0"/>
              </a:rPr>
              <a:t>о цене </a:t>
            </a:r>
            <a:r>
              <a:rPr lang="ru-RU" sz="2400" dirty="0" smtClean="0">
                <a:latin typeface="Times New Roman" panose="02020603050405020304" pitchFamily="18" charset="0"/>
                <a:ea typeface="Times New Roman" panose="02020603050405020304" pitchFamily="18" charset="0"/>
              </a:rPr>
              <a:t>таких товаров</a:t>
            </a:r>
            <a:r>
              <a:rPr lang="ru-RU" sz="2400" dirty="0">
                <a:latin typeface="Times New Roman" panose="02020603050405020304" pitchFamily="18" charset="0"/>
                <a:ea typeface="Times New Roman" panose="02020603050405020304" pitchFamily="18" charset="0"/>
              </a:rPr>
              <a:t>, указанных в позициях </a:t>
            </a:r>
            <a:r>
              <a:rPr lang="ru-RU" sz="2400" b="1" dirty="0">
                <a:latin typeface="Times New Roman" panose="02020603050405020304" pitchFamily="18" charset="0"/>
                <a:ea typeface="Times New Roman" panose="02020603050405020304" pitchFamily="18" charset="0"/>
              </a:rPr>
              <a:t>1 - </a:t>
            </a:r>
            <a:r>
              <a:rPr lang="ru-RU" sz="2400" b="1" dirty="0" smtClean="0">
                <a:latin typeface="Times New Roman" panose="02020603050405020304" pitchFamily="18" charset="0"/>
                <a:ea typeface="Times New Roman" panose="02020603050405020304" pitchFamily="18" charset="0"/>
              </a:rPr>
              <a:t>145 </a:t>
            </a:r>
            <a:r>
              <a:rPr lang="ru-RU" sz="2400" b="1" dirty="0">
                <a:latin typeface="Times New Roman" panose="02020603050405020304" pitchFamily="18" charset="0"/>
                <a:ea typeface="Times New Roman" panose="02020603050405020304" pitchFamily="18" charset="0"/>
              </a:rPr>
              <a:t>перечня № 1</a:t>
            </a:r>
            <a:r>
              <a:rPr lang="ru-RU" sz="2400" dirty="0">
                <a:latin typeface="Times New Roman" panose="02020603050405020304" pitchFamily="18" charset="0"/>
                <a:ea typeface="Times New Roman" panose="02020603050405020304" pitchFamily="18" charset="0"/>
              </a:rPr>
              <a:t>, позициях </a:t>
            </a:r>
            <a:r>
              <a:rPr lang="ru-RU" sz="2400" b="1" dirty="0">
                <a:latin typeface="Times New Roman" panose="02020603050405020304" pitchFamily="18" charset="0"/>
                <a:ea typeface="Times New Roman" panose="02020603050405020304" pitchFamily="18" charset="0"/>
              </a:rPr>
              <a:t>1 - </a:t>
            </a:r>
            <a:r>
              <a:rPr lang="ru-RU" sz="2400" b="1" dirty="0" smtClean="0">
                <a:latin typeface="Times New Roman" panose="02020603050405020304" pitchFamily="18" charset="0"/>
                <a:ea typeface="Times New Roman" panose="02020603050405020304" pitchFamily="18" charset="0"/>
              </a:rPr>
              <a:t>432 </a:t>
            </a:r>
            <a:r>
              <a:rPr lang="ru-RU" sz="2400" b="1" dirty="0">
                <a:latin typeface="Times New Roman" panose="02020603050405020304" pitchFamily="18" charset="0"/>
                <a:ea typeface="Times New Roman" panose="02020603050405020304" pitchFamily="18" charset="0"/>
              </a:rPr>
              <a:t>перечня № 2</a:t>
            </a:r>
            <a:r>
              <a:rPr lang="ru-RU" sz="2400" dirty="0">
                <a:latin typeface="Times New Roman" panose="02020603050405020304" pitchFamily="18" charset="0"/>
                <a:ea typeface="Times New Roman" panose="02020603050405020304" pitchFamily="18" charset="0"/>
              </a:rPr>
              <a:t>, </a:t>
            </a:r>
            <a:r>
              <a:rPr lang="ru-RU" sz="240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НЕ МЕНЕЕ ЧЕМ 3</a:t>
            </a:r>
            <a:r>
              <a:rPr lang="ru-RU" sz="2400" dirty="0" smtClean="0">
                <a:latin typeface="Times New Roman" panose="02020603050405020304" pitchFamily="18" charset="0"/>
                <a:ea typeface="Times New Roman" panose="02020603050405020304" pitchFamily="18" charset="0"/>
              </a:rPr>
              <a:t> субъектам </a:t>
            </a:r>
            <a:r>
              <a:rPr lang="ru-RU" sz="2400" dirty="0">
                <a:latin typeface="Times New Roman" panose="02020603050405020304" pitchFamily="18" charset="0"/>
                <a:ea typeface="Times New Roman" panose="02020603050405020304" pitchFamily="18" charset="0"/>
              </a:rPr>
              <a:t>деятельности в сфере промышленности, информация о которых включена в </a:t>
            </a:r>
            <a:r>
              <a:rPr lang="ru-RU" sz="2400" dirty="0" smtClean="0">
                <a:latin typeface="Times New Roman" panose="02020603050405020304" pitchFamily="18" charset="0"/>
                <a:ea typeface="Times New Roman" panose="02020603050405020304" pitchFamily="18" charset="0"/>
              </a:rPr>
              <a:t>ГИСП.</a:t>
            </a:r>
          </a:p>
        </p:txBody>
      </p:sp>
    </p:spTree>
    <p:extLst>
      <p:ext uri="{BB962C8B-B14F-4D97-AF65-F5344CB8AC3E}">
        <p14:creationId xmlns:p14="http://schemas.microsoft.com/office/powerpoint/2010/main" val="3048252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pPr algn="ctr"/>
            <a:r>
              <a:rPr lang="ru-RU" sz="3200" dirty="0"/>
              <a:t>Формирование начальной максимальной цены контракта в соответствии с Федеральным законом от 05.04.2013 № 44-ФЗ «О контрактной системе в сфере закупок товаров, работ, услуг для обеспечения государственных и муниципальных нужд».</a:t>
            </a:r>
          </a:p>
        </p:txBody>
      </p:sp>
      <p:sp>
        <p:nvSpPr>
          <p:cNvPr id="3" name="Текст 2"/>
          <p:cNvSpPr>
            <a:spLocks noGrp="1"/>
          </p:cNvSpPr>
          <p:nvPr>
            <p:ph type="body" idx="2"/>
          </p:nvPr>
        </p:nvSpPr>
        <p:spPr/>
        <p:txBody>
          <a:bodyPr/>
          <a:lstStyle/>
          <a:p>
            <a:endParaRPr lang="ru-RU"/>
          </a:p>
        </p:txBody>
      </p:sp>
    </p:spTree>
    <p:extLst>
      <p:ext uri="{BB962C8B-B14F-4D97-AF65-F5344CB8AC3E}">
        <p14:creationId xmlns:p14="http://schemas.microsoft.com/office/powerpoint/2010/main" val="17745399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267208"/>
            <a:ext cx="12192000" cy="6323584"/>
          </a:xfrm>
          <a:prstGeom prst="rect">
            <a:avLst/>
          </a:prstGeom>
        </p:spPr>
      </p:pic>
    </p:spTree>
    <p:extLst>
      <p:ext uri="{BB962C8B-B14F-4D97-AF65-F5344CB8AC3E}">
        <p14:creationId xmlns:p14="http://schemas.microsoft.com/office/powerpoint/2010/main" val="15957868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676883" y="0"/>
            <a:ext cx="10838234" cy="6858000"/>
          </a:xfrm>
          <a:prstGeom prst="rect">
            <a:avLst/>
          </a:prstGeom>
        </p:spPr>
      </p:pic>
    </p:spTree>
    <p:extLst>
      <p:ext uri="{BB962C8B-B14F-4D97-AF65-F5344CB8AC3E}">
        <p14:creationId xmlns:p14="http://schemas.microsoft.com/office/powerpoint/2010/main" val="18184802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64227" y="346680"/>
            <a:ext cx="7189789" cy="400110"/>
          </a:xfrm>
          <a:prstGeom prst="rect">
            <a:avLst/>
          </a:prstGeom>
        </p:spPr>
        <p:txBody>
          <a:bodyPr wrap="none">
            <a:spAutoFit/>
          </a:bodyPr>
          <a:lstStyle/>
          <a:p>
            <a:r>
              <a:rPr lang="ru-RU" sz="2000" b="1" dirty="0">
                <a:solidFill>
                  <a:schemeClr val="accent6">
                    <a:lumMod val="75000"/>
                  </a:schemeClr>
                </a:solidFill>
                <a:latin typeface="Segoe UI" panose="020B0502040204020203" pitchFamily="34" charset="0"/>
              </a:rPr>
              <a:t>Постановление Правительства РФ от 23.12.2024 №</a:t>
            </a:r>
            <a:r>
              <a:rPr lang="ru-RU" sz="2000" b="1" dirty="0" smtClean="0">
                <a:solidFill>
                  <a:schemeClr val="accent6">
                    <a:lumMod val="75000"/>
                  </a:schemeClr>
                </a:solidFill>
                <a:latin typeface="Segoe UI" panose="020B0502040204020203" pitchFamily="34" charset="0"/>
              </a:rPr>
              <a:t>1875</a:t>
            </a:r>
            <a:endParaRPr lang="ru-RU" sz="2000" b="1" dirty="0">
              <a:solidFill>
                <a:schemeClr val="accent6">
                  <a:lumMod val="75000"/>
                </a:schemeClr>
              </a:solidFill>
            </a:endParaRPr>
          </a:p>
        </p:txBody>
      </p:sp>
      <p:sp>
        <p:nvSpPr>
          <p:cNvPr id="3" name="TextBox 2"/>
          <p:cNvSpPr txBox="1"/>
          <p:nvPr/>
        </p:nvSpPr>
        <p:spPr>
          <a:xfrm>
            <a:off x="111728" y="1043768"/>
            <a:ext cx="11597465" cy="923330"/>
          </a:xfrm>
          <a:prstGeom prst="rect">
            <a:avLst/>
          </a:prstGeom>
          <a:noFill/>
        </p:spPr>
        <p:txBody>
          <a:bodyPr wrap="square" rtlCol="0">
            <a:spAutoFit/>
          </a:bodyPr>
          <a:lstStyle/>
          <a:p>
            <a:r>
              <a:rPr lang="ru-RU" sz="1800" b="1" dirty="0"/>
              <a:t>Подпунктом «В» пункта 7 ПП РФ №1875 установлены особенности обоснования НМЦК для товаров, указанных в позициях 1-145 приложения 1 и 1-</a:t>
            </a:r>
            <a:r>
              <a:rPr lang="ru-RU" sz="1800" b="1" dirty="0">
                <a:solidFill>
                  <a:srgbClr val="C00000"/>
                </a:solidFill>
              </a:rPr>
              <a:t>433</a:t>
            </a:r>
            <a:r>
              <a:rPr lang="ru-RU" sz="1800" b="1" dirty="0"/>
              <a:t> приложения 2 </a:t>
            </a:r>
            <a:r>
              <a:rPr lang="ru-RU" sz="1800" b="1" u="sng" dirty="0"/>
              <a:t>при применении метода сопоставимых рыночных цен (анализа рынка</a:t>
            </a:r>
            <a:r>
              <a:rPr lang="ru-RU" sz="1800" b="1" u="sng" dirty="0" smtClean="0"/>
              <a:t>)</a:t>
            </a:r>
            <a:r>
              <a:rPr lang="ru-RU" sz="1800" b="1" dirty="0" smtClean="0"/>
              <a:t>.</a:t>
            </a:r>
            <a:endParaRPr lang="ru-RU" sz="1800" b="1" dirty="0"/>
          </a:p>
        </p:txBody>
      </p:sp>
      <p:sp>
        <p:nvSpPr>
          <p:cNvPr id="6" name="Прямоугольник 5"/>
          <p:cNvSpPr/>
          <p:nvPr/>
        </p:nvSpPr>
        <p:spPr bwMode="auto">
          <a:xfrm>
            <a:off x="223627" y="1967098"/>
            <a:ext cx="11093175" cy="4401205"/>
          </a:xfrm>
          <a:prstGeom prst="rect">
            <a:avLst/>
          </a:prstGeom>
        </p:spPr>
        <p:txBody>
          <a:bodyPr wrap="square">
            <a:spAutoFit/>
          </a:bodyPr>
          <a:lstStyle/>
          <a:p>
            <a:r>
              <a:rPr lang="ru-RU" sz="2800" dirty="0">
                <a:latin typeface="Times New Roman" panose="02020603050405020304" pitchFamily="18" charset="0"/>
                <a:ea typeface="Times New Roman" panose="02020603050405020304" pitchFamily="18" charset="0"/>
              </a:rPr>
              <a:t>Если в </a:t>
            </a:r>
            <a:r>
              <a:rPr lang="ru-RU" sz="2800" dirty="0" smtClean="0">
                <a:latin typeface="Times New Roman" panose="02020603050405020304" pitchFamily="18" charset="0"/>
                <a:ea typeface="Times New Roman" panose="02020603050405020304" pitchFamily="18" charset="0"/>
              </a:rPr>
              <a:t>системе ГИСП </a:t>
            </a:r>
            <a:r>
              <a:rPr lang="ru-RU" sz="2800" dirty="0">
                <a:latin typeface="Times New Roman" panose="02020603050405020304" pitchFamily="18" charset="0"/>
                <a:ea typeface="Times New Roman" panose="02020603050405020304" pitchFamily="18" charset="0"/>
              </a:rPr>
              <a:t>содержится информация менее чем о 3 субъектах деятельности </a:t>
            </a:r>
            <a:r>
              <a:rPr lang="ru-RU" sz="2800" dirty="0" smtClean="0">
                <a:latin typeface="Times New Roman" panose="02020603050405020304" pitchFamily="18" charset="0"/>
                <a:ea typeface="Times New Roman" panose="02020603050405020304" pitchFamily="18" charset="0"/>
              </a:rPr>
              <a:t>в </a:t>
            </a:r>
            <a:r>
              <a:rPr lang="ru-RU" sz="2800" dirty="0">
                <a:latin typeface="Times New Roman" panose="02020603050405020304" pitchFamily="18" charset="0"/>
                <a:ea typeface="Times New Roman" panose="02020603050405020304" pitchFamily="18" charset="0"/>
              </a:rPr>
              <a:t>сфере промышленности, осуществляющих производство включенного </a:t>
            </a:r>
            <a:r>
              <a:rPr lang="ru-RU" sz="2800" dirty="0" smtClean="0">
                <a:latin typeface="Times New Roman" panose="02020603050405020304" pitchFamily="18" charset="0"/>
                <a:ea typeface="Times New Roman" panose="02020603050405020304" pitchFamily="18" charset="0"/>
              </a:rPr>
              <a:t>в </a:t>
            </a:r>
            <a:r>
              <a:rPr lang="ru-RU" sz="2800" dirty="0">
                <a:latin typeface="Times New Roman" panose="02020603050405020304" pitchFamily="18" charset="0"/>
                <a:ea typeface="Times New Roman" panose="02020603050405020304" pitchFamily="18" charset="0"/>
              </a:rPr>
              <a:t>объект закупки товара из числа указанных товаров, заказчик также направляет такой запрос поставщикам, которые осуществляют поставки происходящих из государств - членов Евразийского экономического союза товаров, идентичных товарам, планируемым к закупкам (при их отсутствии - однородных товаров), и информация о которых и о поставленных ими товарах содержится на официальном сайте ЕИС в реестре контрактов, заключенных заказчиками.</a:t>
            </a:r>
          </a:p>
        </p:txBody>
      </p:sp>
    </p:spTree>
    <p:extLst>
      <p:ext uri="{BB962C8B-B14F-4D97-AF65-F5344CB8AC3E}">
        <p14:creationId xmlns:p14="http://schemas.microsoft.com/office/powerpoint/2010/main" val="8783022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632756" y="0"/>
            <a:ext cx="9590302" cy="6858000"/>
          </a:xfrm>
          <a:prstGeom prst="rect">
            <a:avLst/>
          </a:prstGeom>
        </p:spPr>
      </p:pic>
    </p:spTree>
    <p:extLst>
      <p:ext uri="{BB962C8B-B14F-4D97-AF65-F5344CB8AC3E}">
        <p14:creationId xmlns:p14="http://schemas.microsoft.com/office/powerpoint/2010/main" val="12802551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72139"/>
            <a:ext cx="12192000" cy="6713721"/>
          </a:xfrm>
          <a:prstGeom prst="rect">
            <a:avLst/>
          </a:prstGeom>
        </p:spPr>
      </p:pic>
    </p:spTree>
    <p:extLst>
      <p:ext uri="{BB962C8B-B14F-4D97-AF65-F5344CB8AC3E}">
        <p14:creationId xmlns:p14="http://schemas.microsoft.com/office/powerpoint/2010/main" val="29226164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08449" y="139545"/>
            <a:ext cx="11363408" cy="6343696"/>
          </a:xfrm>
          <a:prstGeom prst="rect">
            <a:avLst/>
          </a:prstGeom>
        </p:spPr>
      </p:pic>
    </p:spTree>
    <p:extLst>
      <p:ext uri="{BB962C8B-B14F-4D97-AF65-F5344CB8AC3E}">
        <p14:creationId xmlns:p14="http://schemas.microsoft.com/office/powerpoint/2010/main" val="20694601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97640" y="1171558"/>
            <a:ext cx="11196719" cy="4514883"/>
          </a:xfrm>
          <a:prstGeom prst="rect">
            <a:avLst/>
          </a:prstGeom>
        </p:spPr>
      </p:pic>
    </p:spTree>
    <p:extLst>
      <p:ext uri="{BB962C8B-B14F-4D97-AF65-F5344CB8AC3E}">
        <p14:creationId xmlns:p14="http://schemas.microsoft.com/office/powerpoint/2010/main" val="617508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64618" y="790949"/>
            <a:ext cx="5952909" cy="2820177"/>
          </a:xfrm>
          <a:prstGeom prst="rect">
            <a:avLst/>
          </a:prstGeom>
          <a:ln>
            <a:solidFill>
              <a:srgbClr val="00423D"/>
            </a:solidFill>
          </a:ln>
        </p:spPr>
      </p:pic>
      <p:pic>
        <p:nvPicPr>
          <p:cNvPr id="3" name="Рисунок 2"/>
          <p:cNvPicPr>
            <a:picLocks noChangeAspect="1"/>
          </p:cNvPicPr>
          <p:nvPr/>
        </p:nvPicPr>
        <p:blipFill>
          <a:blip r:embed="rId3"/>
          <a:stretch>
            <a:fillRect/>
          </a:stretch>
        </p:blipFill>
        <p:spPr>
          <a:xfrm>
            <a:off x="108787" y="4327559"/>
            <a:ext cx="7314220" cy="2425308"/>
          </a:xfrm>
          <a:prstGeom prst="rect">
            <a:avLst/>
          </a:prstGeom>
          <a:ln>
            <a:solidFill>
              <a:srgbClr val="00423D"/>
            </a:solidFill>
          </a:ln>
        </p:spPr>
      </p:pic>
      <p:cxnSp>
        <p:nvCxnSpPr>
          <p:cNvPr id="5" name="Прямая со стрелкой 4"/>
          <p:cNvCxnSpPr/>
          <p:nvPr/>
        </p:nvCxnSpPr>
        <p:spPr>
          <a:xfrm>
            <a:off x="1861142" y="1231940"/>
            <a:ext cx="2928432" cy="295489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6" name="Рисунок 5"/>
          <p:cNvPicPr>
            <a:picLocks noChangeAspect="1"/>
          </p:cNvPicPr>
          <p:nvPr/>
        </p:nvPicPr>
        <p:blipFill>
          <a:blip r:embed="rId4"/>
          <a:stretch>
            <a:fillRect/>
          </a:stretch>
        </p:blipFill>
        <p:spPr>
          <a:xfrm>
            <a:off x="5039573" y="2252187"/>
            <a:ext cx="6917212" cy="2631357"/>
          </a:xfrm>
          <a:prstGeom prst="rect">
            <a:avLst/>
          </a:prstGeom>
          <a:ln>
            <a:solidFill>
              <a:srgbClr val="00423D"/>
            </a:solidFill>
          </a:ln>
        </p:spPr>
      </p:pic>
    </p:spTree>
    <p:extLst>
      <p:ext uri="{BB962C8B-B14F-4D97-AF65-F5344CB8AC3E}">
        <p14:creationId xmlns:p14="http://schemas.microsoft.com/office/powerpoint/2010/main" val="3184239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04665" y="853457"/>
            <a:ext cx="10962019" cy="369332"/>
          </a:xfrm>
          <a:prstGeom prst="rect">
            <a:avLst/>
          </a:prstGeom>
        </p:spPr>
        <p:txBody>
          <a:bodyPr wrap="square">
            <a:spAutoFit/>
          </a:bodyPr>
          <a:lstStyle/>
          <a:p>
            <a:pPr algn="ctr"/>
            <a:r>
              <a:rPr lang="ru-RU" sz="1800" b="1" dirty="0">
                <a:solidFill>
                  <a:srgbClr val="22272F"/>
                </a:solidFill>
                <a:latin typeface="PT Serif"/>
              </a:rPr>
              <a:t>Письмо Минфина России от 22 января 2026 г. № 24-06-06/3618 “О рассмотрении обращения”</a:t>
            </a:r>
          </a:p>
        </p:txBody>
      </p:sp>
      <p:sp>
        <p:nvSpPr>
          <p:cNvPr id="3" name="TextBox 2"/>
          <p:cNvSpPr txBox="1"/>
          <p:nvPr/>
        </p:nvSpPr>
        <p:spPr>
          <a:xfrm>
            <a:off x="176412" y="1608286"/>
            <a:ext cx="11666686" cy="830997"/>
          </a:xfrm>
          <a:prstGeom prst="rect">
            <a:avLst/>
          </a:prstGeom>
          <a:noFill/>
        </p:spPr>
        <p:txBody>
          <a:bodyPr wrap="square" rtlCol="0">
            <a:spAutoFit/>
          </a:bodyPr>
          <a:lstStyle/>
          <a:p>
            <a:r>
              <a:rPr lang="ru-RU" sz="1600" dirty="0" smtClean="0"/>
              <a:t>Особенности определения цены, предусмотренные ПП РФ №1875 относятся </a:t>
            </a:r>
            <a:r>
              <a:rPr lang="ru-RU" sz="1600" b="1" dirty="0" smtClean="0"/>
              <a:t>ТОЛЬКО</a:t>
            </a:r>
            <a:r>
              <a:rPr lang="ru-RU" sz="1600" dirty="0" smtClean="0"/>
              <a:t> к товарам</a:t>
            </a:r>
            <a:r>
              <a:rPr lang="ru-RU" sz="1600" dirty="0"/>
              <a:t>, </a:t>
            </a:r>
            <a:r>
              <a:rPr lang="ru-RU" sz="1600" dirty="0" smtClean="0"/>
              <a:t>указанным </a:t>
            </a:r>
            <a:r>
              <a:rPr lang="ru-RU" sz="1600" dirty="0"/>
              <a:t>в позициях 1 - 145 приложения № 1 к Постановлению № 1875, позициях 1 - 433 приложения № 2 к Постановлению № </a:t>
            </a:r>
            <a:r>
              <a:rPr lang="ru-RU" sz="1600" dirty="0" smtClean="0"/>
              <a:t>1875. </a:t>
            </a:r>
            <a:endParaRPr lang="ru-RU" sz="1600" dirty="0"/>
          </a:p>
        </p:txBody>
      </p:sp>
      <p:sp>
        <p:nvSpPr>
          <p:cNvPr id="5" name="Прямоугольник 4"/>
          <p:cNvSpPr/>
          <p:nvPr/>
        </p:nvSpPr>
        <p:spPr>
          <a:xfrm>
            <a:off x="155831" y="2471046"/>
            <a:ext cx="11314842" cy="1323439"/>
          </a:xfrm>
          <a:prstGeom prst="rect">
            <a:avLst/>
          </a:prstGeom>
        </p:spPr>
        <p:txBody>
          <a:bodyPr wrap="square">
            <a:spAutoFit/>
          </a:bodyPr>
          <a:lstStyle/>
          <a:p>
            <a:r>
              <a:rPr lang="ru-RU" sz="1600" dirty="0"/>
              <a:t>Соответственно, если в объекте одной закупки объединены товар, указанный в позициях 1 - 145 приложения № 1 к Постановлению № 1875, позициях 1 - 433 приложения № 2 к Постановлению № 1875, товар, не указанный в таких позициях, работы, услуги, то особенности определения цен применяются только в части товара, указанного в позициях 1 - 145 приложения № 1 к Постановлению № 1875, позициях 1 - 433 приложения № 2 к Постановлению № 1875.</a:t>
            </a:r>
          </a:p>
        </p:txBody>
      </p:sp>
      <p:sp>
        <p:nvSpPr>
          <p:cNvPr id="8" name="Прямоугольник 7"/>
          <p:cNvSpPr/>
          <p:nvPr/>
        </p:nvSpPr>
        <p:spPr>
          <a:xfrm>
            <a:off x="155831" y="3794485"/>
            <a:ext cx="11005142" cy="830997"/>
          </a:xfrm>
          <a:prstGeom prst="rect">
            <a:avLst/>
          </a:prstGeom>
        </p:spPr>
        <p:txBody>
          <a:bodyPr wrap="square">
            <a:spAutoFit/>
          </a:bodyPr>
          <a:lstStyle/>
          <a:p>
            <a:r>
              <a:rPr lang="ru-RU" sz="1600" dirty="0"/>
              <a:t>При этом, по мнению Департамента, указанные запросы необходимо направлять субъектам деятельности в сфере промышленности, информация о которых включена в государственную информационную систему промышленности, только в отношении тех товаров, производство которых такой субъект осуществляет.</a:t>
            </a:r>
          </a:p>
        </p:txBody>
      </p:sp>
    </p:spTree>
    <p:extLst>
      <p:ext uri="{BB962C8B-B14F-4D97-AF65-F5344CB8AC3E}">
        <p14:creationId xmlns:p14="http://schemas.microsoft.com/office/powerpoint/2010/main" val="28938761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413" y="685064"/>
            <a:ext cx="10764046" cy="1631216"/>
          </a:xfrm>
          <a:prstGeom prst="rect">
            <a:avLst/>
          </a:prstGeom>
          <a:noFill/>
        </p:spPr>
        <p:txBody>
          <a:bodyPr wrap="square" rtlCol="0">
            <a:spAutoFit/>
          </a:bodyPr>
          <a:lstStyle/>
          <a:p>
            <a:r>
              <a:rPr lang="ru-RU" sz="1600" b="1" dirty="0" smtClean="0"/>
              <a:t>Источники информации о ценах:</a:t>
            </a:r>
          </a:p>
          <a:p>
            <a:endParaRPr lang="ru-RU" sz="1600" dirty="0" smtClean="0"/>
          </a:p>
          <a:p>
            <a:pPr marL="342900" indent="-342900">
              <a:spcAft>
                <a:spcPts val="1200"/>
              </a:spcAft>
              <a:buAutoNum type="arabicPeriod"/>
            </a:pPr>
            <a:r>
              <a:rPr lang="ru-RU" sz="1600" dirty="0" smtClean="0"/>
              <a:t>Общедоступная информация</a:t>
            </a:r>
          </a:p>
          <a:p>
            <a:pPr marL="342900" indent="-342900">
              <a:spcAft>
                <a:spcPts val="1200"/>
              </a:spcAft>
              <a:buFont typeface="Arial"/>
              <a:buAutoNum type="arabicPeriod"/>
            </a:pPr>
            <a:r>
              <a:rPr lang="ru-RU" sz="1600" dirty="0">
                <a:solidFill>
                  <a:schemeClr val="tx1"/>
                </a:solidFill>
              </a:rPr>
              <a:t>Полученная по запросу КП</a:t>
            </a:r>
          </a:p>
          <a:p>
            <a:pPr marL="342900" indent="-342900">
              <a:spcAft>
                <a:spcPts val="1200"/>
              </a:spcAft>
              <a:buAutoNum type="arabicPeriod"/>
            </a:pPr>
            <a:r>
              <a:rPr lang="ru-RU" sz="1600" b="1" u="sng" dirty="0" smtClean="0">
                <a:solidFill>
                  <a:schemeClr val="accent6">
                    <a:lumMod val="75000"/>
                  </a:schemeClr>
                </a:solidFill>
                <a:effectLst>
                  <a:outerShdw blurRad="38100" dist="38100" dir="2700000" algn="tl">
                    <a:srgbClr val="000000">
                      <a:alpha val="43137"/>
                    </a:srgbClr>
                  </a:outerShdw>
                </a:effectLst>
              </a:rPr>
              <a:t>Запрос цен в ЕИС</a:t>
            </a:r>
            <a:endParaRPr lang="ru-RU" sz="1600" b="1" u="sng" dirty="0">
              <a:solidFill>
                <a:schemeClr val="accent6">
                  <a:lumMod val="75000"/>
                </a:schemeClr>
              </a:solidFill>
              <a:effectLst>
                <a:outerShdw blurRad="38100" dist="38100" dir="2700000" algn="tl">
                  <a:srgbClr val="000000">
                    <a:alpha val="43137"/>
                  </a:srgbClr>
                </a:outerShdw>
              </a:effectLst>
            </a:endParaRPr>
          </a:p>
        </p:txBody>
      </p:sp>
      <p:sp>
        <p:nvSpPr>
          <p:cNvPr id="3" name="Прямоугольник 2"/>
          <p:cNvSpPr/>
          <p:nvPr/>
        </p:nvSpPr>
        <p:spPr>
          <a:xfrm>
            <a:off x="294157" y="3307654"/>
            <a:ext cx="10694707" cy="1077218"/>
          </a:xfrm>
          <a:prstGeom prst="rect">
            <a:avLst/>
          </a:prstGeom>
        </p:spPr>
        <p:txBody>
          <a:bodyPr wrap="square">
            <a:spAutoFit/>
          </a:bodyPr>
          <a:lstStyle/>
          <a:p>
            <a:r>
              <a:rPr lang="ru-RU" sz="1600" b="1" dirty="0">
                <a:latin typeface="Segoe UI" panose="020B0502040204020203" pitchFamily="34" charset="0"/>
              </a:rPr>
              <a:t>Приказ Минэкономразвития России от 02.10.2013 N </a:t>
            </a:r>
            <a:r>
              <a:rPr lang="ru-RU" sz="1600" b="1" dirty="0" smtClean="0">
                <a:latin typeface="Segoe UI" panose="020B0502040204020203" pitchFamily="34" charset="0"/>
              </a:rPr>
              <a:t>567</a:t>
            </a:r>
            <a:r>
              <a:rPr lang="en-US" sz="1600" b="1" dirty="0">
                <a:latin typeface="Segoe UI" panose="020B0502040204020203" pitchFamily="34" charset="0"/>
              </a:rPr>
              <a:t> </a:t>
            </a:r>
            <a:r>
              <a:rPr lang="ru-RU" sz="1600" b="1" dirty="0" smtClean="0">
                <a:latin typeface="Segoe UI" panose="020B0502040204020203" pitchFamily="34" charset="0"/>
              </a:rPr>
              <a:t>и Федеральный закон №44-ФЗ не устанавливают отдельных требований к формированию запроса цен в ЕИС.</a:t>
            </a:r>
          </a:p>
          <a:p>
            <a:endParaRPr lang="ru-RU" sz="1600" b="1" dirty="0">
              <a:latin typeface="Segoe UI" panose="020B0502040204020203" pitchFamily="34" charset="0"/>
            </a:endParaRPr>
          </a:p>
          <a:p>
            <a:r>
              <a:rPr lang="ru-RU" sz="1600" b="1" dirty="0" smtClean="0">
                <a:latin typeface="Segoe UI" panose="020B0502040204020203" pitchFamily="34" charset="0"/>
              </a:rPr>
              <a:t>Информация содержащаяся в запросе цен должна быть аналогична содержанию запроса КП.</a:t>
            </a:r>
            <a:endParaRPr lang="ru-RU" sz="1600" b="1" dirty="0"/>
          </a:p>
        </p:txBody>
      </p:sp>
    </p:spTree>
    <p:extLst>
      <p:ext uri="{BB962C8B-B14F-4D97-AF65-F5344CB8AC3E}">
        <p14:creationId xmlns:p14="http://schemas.microsoft.com/office/powerpoint/2010/main" val="1876880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62" y="933450"/>
            <a:ext cx="9625013" cy="646331"/>
          </a:xfrm>
          <a:prstGeom prst="rect">
            <a:avLst/>
          </a:prstGeom>
          <a:noFill/>
        </p:spPr>
        <p:txBody>
          <a:bodyPr wrap="square" rtlCol="0">
            <a:spAutoFit/>
          </a:bodyPr>
          <a:lstStyle/>
          <a:p>
            <a:r>
              <a:rPr lang="ru-RU" sz="3600" b="1" dirty="0" smtClean="0"/>
              <a:t>Для чего нужно обоснование НМЦК?</a:t>
            </a:r>
            <a:endParaRPr lang="ru-RU" sz="3600" b="1" dirty="0"/>
          </a:p>
        </p:txBody>
      </p:sp>
      <p:sp>
        <p:nvSpPr>
          <p:cNvPr id="3" name="TextBox 2"/>
          <p:cNvSpPr txBox="1"/>
          <p:nvPr/>
        </p:nvSpPr>
        <p:spPr>
          <a:xfrm>
            <a:off x="119062" y="1914525"/>
            <a:ext cx="11630026" cy="1354217"/>
          </a:xfrm>
          <a:prstGeom prst="rect">
            <a:avLst/>
          </a:prstGeom>
          <a:noFill/>
        </p:spPr>
        <p:txBody>
          <a:bodyPr wrap="square" rtlCol="0">
            <a:spAutoFit/>
          </a:bodyPr>
          <a:lstStyle/>
          <a:p>
            <a:pPr marL="342900" indent="-342900">
              <a:spcAft>
                <a:spcPts val="1200"/>
              </a:spcAft>
              <a:buFont typeface="Wingdings" panose="05000000000000000000" pitchFamily="2" charset="2"/>
              <a:buChar char="Ø"/>
            </a:pPr>
            <a:r>
              <a:rPr lang="ru-RU" sz="2400" dirty="0" smtClean="0"/>
              <a:t>Определяет реальную стоимость закупаемых ТРУ</a:t>
            </a:r>
          </a:p>
          <a:p>
            <a:pPr marL="342900" indent="-342900">
              <a:spcAft>
                <a:spcPts val="1200"/>
              </a:spcAft>
              <a:buFont typeface="Wingdings" panose="05000000000000000000" pitchFamily="2" charset="2"/>
              <a:buChar char="Ø"/>
            </a:pPr>
            <a:r>
              <a:rPr lang="ru-RU" sz="2400" dirty="0" smtClean="0"/>
              <a:t>Определяет предельную стоимость закупки выше которой нельзя заключить контракт.</a:t>
            </a:r>
            <a:endParaRPr lang="ru-RU" sz="2400" dirty="0"/>
          </a:p>
        </p:txBody>
      </p:sp>
      <p:sp>
        <p:nvSpPr>
          <p:cNvPr id="4" name="TextBox 3"/>
          <p:cNvSpPr txBox="1"/>
          <p:nvPr/>
        </p:nvSpPr>
        <p:spPr>
          <a:xfrm>
            <a:off x="500062" y="3733800"/>
            <a:ext cx="10982326" cy="1569660"/>
          </a:xfrm>
          <a:prstGeom prst="rect">
            <a:avLst/>
          </a:prstGeom>
          <a:noFill/>
        </p:spPr>
        <p:txBody>
          <a:bodyPr wrap="square" rtlCol="0">
            <a:spAutoFit/>
          </a:bodyPr>
          <a:lstStyle/>
          <a:p>
            <a:r>
              <a:rPr lang="ru-RU" sz="2400" dirty="0" smtClean="0"/>
              <a:t>НМЦК не является лимитом бюджета, согласно ч. 2 ст. 72 БК РФ – контракты оплачиваются в рамках лимитов бюджетных средств.</a:t>
            </a:r>
          </a:p>
          <a:p>
            <a:endParaRPr lang="ru-RU" sz="2400" dirty="0"/>
          </a:p>
          <a:p>
            <a:r>
              <a:rPr lang="ru-RU" sz="2400" dirty="0" smtClean="0"/>
              <a:t>Поэтому НМЦК не может быть больше лимита бюджета. </a:t>
            </a:r>
            <a:endParaRPr lang="ru-RU" sz="2400" dirty="0"/>
          </a:p>
        </p:txBody>
      </p:sp>
    </p:spTree>
    <p:extLst>
      <p:ext uri="{BB962C8B-B14F-4D97-AF65-F5344CB8AC3E}">
        <p14:creationId xmlns:p14="http://schemas.microsoft.com/office/powerpoint/2010/main" val="10376716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270163" y="652437"/>
            <a:ext cx="8840552" cy="6205563"/>
          </a:xfrm>
          <a:prstGeom prst="rect">
            <a:avLst/>
          </a:prstGeom>
        </p:spPr>
      </p:pic>
    </p:spTree>
    <p:extLst>
      <p:ext uri="{BB962C8B-B14F-4D97-AF65-F5344CB8AC3E}">
        <p14:creationId xmlns:p14="http://schemas.microsoft.com/office/powerpoint/2010/main" val="32454631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013" y="0"/>
            <a:ext cx="9774919" cy="6858000"/>
          </a:xfrm>
          <a:prstGeom prst="rect">
            <a:avLst/>
          </a:prstGeom>
        </p:spPr>
      </p:pic>
    </p:spTree>
    <p:extLst>
      <p:ext uri="{BB962C8B-B14F-4D97-AF65-F5344CB8AC3E}">
        <p14:creationId xmlns:p14="http://schemas.microsoft.com/office/powerpoint/2010/main" val="41420192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413" y="685064"/>
            <a:ext cx="10764046" cy="1631216"/>
          </a:xfrm>
          <a:prstGeom prst="rect">
            <a:avLst/>
          </a:prstGeom>
          <a:noFill/>
        </p:spPr>
        <p:txBody>
          <a:bodyPr wrap="square" rtlCol="0">
            <a:spAutoFit/>
          </a:bodyPr>
          <a:lstStyle/>
          <a:p>
            <a:r>
              <a:rPr lang="ru-RU" sz="1600" b="1" dirty="0" smtClean="0"/>
              <a:t>Источники информации о ценах:</a:t>
            </a:r>
          </a:p>
          <a:p>
            <a:endParaRPr lang="ru-RU" sz="1600" b="1" u="sng" dirty="0" smtClean="0">
              <a:solidFill>
                <a:srgbClr val="FF0000"/>
              </a:solidFill>
              <a:effectLst>
                <a:outerShdw blurRad="38100" dist="38100" dir="2700000" algn="tl">
                  <a:srgbClr val="000000">
                    <a:alpha val="43137"/>
                  </a:srgbClr>
                </a:outerShdw>
              </a:effectLst>
            </a:endParaRPr>
          </a:p>
          <a:p>
            <a:pPr marL="342900" indent="-342900">
              <a:spcAft>
                <a:spcPts val="1200"/>
              </a:spcAft>
              <a:buAutoNum type="arabicPeriod"/>
            </a:pPr>
            <a:r>
              <a:rPr lang="ru-RU" sz="1600" b="1" u="sng" dirty="0" smtClean="0">
                <a:solidFill>
                  <a:srgbClr val="FF0000"/>
                </a:solidFill>
                <a:effectLst>
                  <a:outerShdw blurRad="38100" dist="38100" dir="2700000" algn="tl">
                    <a:srgbClr val="000000">
                      <a:alpha val="43137"/>
                    </a:srgbClr>
                  </a:outerShdw>
                </a:effectLst>
              </a:rPr>
              <a:t>Общедоступная информация</a:t>
            </a:r>
          </a:p>
          <a:p>
            <a:pPr marL="342900" indent="-342900">
              <a:spcAft>
                <a:spcPts val="1200"/>
              </a:spcAft>
              <a:buFont typeface="Arial"/>
              <a:buAutoNum type="arabicPeriod"/>
            </a:pPr>
            <a:r>
              <a:rPr lang="ru-RU" sz="1600" b="1" u="sng" dirty="0">
                <a:solidFill>
                  <a:schemeClr val="accent4">
                    <a:lumMod val="75000"/>
                  </a:schemeClr>
                </a:solidFill>
                <a:effectLst>
                  <a:outerShdw blurRad="38100" dist="38100" dir="2700000" algn="tl">
                    <a:srgbClr val="000000">
                      <a:alpha val="43137"/>
                    </a:srgbClr>
                  </a:outerShdw>
                </a:effectLst>
              </a:rPr>
              <a:t>Полученная по запросу КП</a:t>
            </a:r>
          </a:p>
          <a:p>
            <a:pPr marL="342900" indent="-342900">
              <a:spcAft>
                <a:spcPts val="1200"/>
              </a:spcAft>
              <a:buAutoNum type="arabicPeriod"/>
            </a:pPr>
            <a:r>
              <a:rPr lang="ru-RU" sz="1600" b="1" u="sng" dirty="0" smtClean="0">
                <a:solidFill>
                  <a:schemeClr val="accent6">
                    <a:lumMod val="75000"/>
                  </a:schemeClr>
                </a:solidFill>
                <a:effectLst>
                  <a:outerShdw blurRad="38100" dist="38100" dir="2700000" algn="tl">
                    <a:srgbClr val="000000">
                      <a:alpha val="43137"/>
                    </a:srgbClr>
                  </a:outerShdw>
                </a:effectLst>
              </a:rPr>
              <a:t>Запрос цен в ЕИС</a:t>
            </a:r>
            <a:endParaRPr lang="ru-RU" sz="1600" b="1" u="sng" dirty="0">
              <a:solidFill>
                <a:schemeClr val="accent6">
                  <a:lumMod val="75000"/>
                </a:schemeClr>
              </a:solidFill>
              <a:effectLst>
                <a:outerShdw blurRad="38100" dist="38100" dir="2700000" algn="tl">
                  <a:srgbClr val="000000">
                    <a:alpha val="43137"/>
                  </a:srgbClr>
                </a:outerShdw>
              </a:effectLst>
            </a:endParaRPr>
          </a:p>
        </p:txBody>
      </p:sp>
      <p:sp>
        <p:nvSpPr>
          <p:cNvPr id="3" name="Прямоугольник 2"/>
          <p:cNvSpPr/>
          <p:nvPr/>
        </p:nvSpPr>
        <p:spPr>
          <a:xfrm>
            <a:off x="5223156" y="1331395"/>
            <a:ext cx="5878532" cy="338554"/>
          </a:xfrm>
          <a:prstGeom prst="rect">
            <a:avLst/>
          </a:prstGeom>
        </p:spPr>
        <p:txBody>
          <a:bodyPr wrap="none">
            <a:spAutoFit/>
          </a:bodyPr>
          <a:lstStyle/>
          <a:p>
            <a:r>
              <a:rPr lang="ru-RU" sz="1600" b="1" dirty="0">
                <a:latin typeface="Segoe UI" panose="020B0502040204020203" pitchFamily="34" charset="0"/>
              </a:rPr>
              <a:t>Приказ Минэкономразвития России от 02.10.2013 N 567</a:t>
            </a:r>
            <a:endParaRPr lang="ru-RU" sz="1600" b="1" dirty="0"/>
          </a:p>
        </p:txBody>
      </p:sp>
      <p:sp>
        <p:nvSpPr>
          <p:cNvPr id="5" name="Прямоугольник 4"/>
          <p:cNvSpPr/>
          <p:nvPr/>
        </p:nvSpPr>
        <p:spPr>
          <a:xfrm>
            <a:off x="176413" y="2390835"/>
            <a:ext cx="11521440" cy="738664"/>
          </a:xfrm>
          <a:prstGeom prst="rect">
            <a:avLst/>
          </a:prstGeom>
        </p:spPr>
        <p:txBody>
          <a:bodyPr wrap="square">
            <a:spAutoFit/>
          </a:bodyPr>
          <a:lstStyle/>
          <a:p>
            <a:r>
              <a:rPr lang="ru-RU" dirty="0"/>
              <a:t>3.20. В </a:t>
            </a:r>
            <a:r>
              <a:rPr lang="ru-RU" b="1" dirty="0"/>
              <a:t>целях определения однородности совокупности значений выявленных цен</a:t>
            </a:r>
            <a:r>
              <a:rPr lang="ru-RU" dirty="0"/>
              <a:t>, используемых в расчете НМЦК в соответствии с настоящим разделом, </a:t>
            </a:r>
            <a:r>
              <a:rPr lang="ru-RU" b="1" dirty="0"/>
              <a:t>рекомендуется определять коэффициент вариации</a:t>
            </a:r>
            <a:r>
              <a:rPr lang="ru-RU" dirty="0"/>
              <a:t>. Коэффициент вариации цены определяется по следующей формуле:</a:t>
            </a:r>
          </a:p>
        </p:txBody>
      </p:sp>
      <p:pic>
        <p:nvPicPr>
          <p:cNvPr id="2050" name="Picture 2" descr="Рисунок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691" y="2962611"/>
            <a:ext cx="2206010" cy="5746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2004060" y="3537286"/>
            <a:ext cx="7521611" cy="23698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3429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342900" algn="l" defTabSz="914400" rtl="0" eaLnBrk="0" fontAlgn="base" latinLnBrk="0" hangingPunct="0">
              <a:lnSpc>
                <a:spcPct val="100000"/>
              </a:lnSpc>
              <a:spcBef>
                <a:spcPct val="0"/>
              </a:spcBef>
              <a:spcAft>
                <a:spcPts val="600"/>
              </a:spcAft>
              <a:buClrTx/>
              <a:buSzTx/>
              <a:buFontTx/>
              <a:buNone/>
              <a:tabLst/>
            </a:pPr>
            <a:r>
              <a:rPr kumimoji="0" lang="ru-RU" altLang="ru-RU"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где:</a:t>
            </a:r>
            <a:endParaRPr kumimoji="0" lang="ru-RU" altLang="ru-RU" sz="500" b="0" i="0" u="none" strike="noStrike" cap="none" normalizeH="0" baseline="0" dirty="0" smtClean="0">
              <a:ln>
                <a:noFill/>
              </a:ln>
              <a:solidFill>
                <a:schemeClr val="tx1"/>
              </a:solidFill>
              <a:effectLst/>
            </a:endParaRPr>
          </a:p>
          <a:p>
            <a:pPr marL="0" marR="0" lvl="0" indent="342900" algn="l" defTabSz="914400" rtl="0" eaLnBrk="0" fontAlgn="base" latinLnBrk="0" hangingPunct="0">
              <a:lnSpc>
                <a:spcPct val="100000"/>
              </a:lnSpc>
              <a:spcBef>
                <a:spcPct val="0"/>
              </a:spcBef>
              <a:spcAft>
                <a:spcPts val="600"/>
              </a:spcAft>
              <a:buClrTx/>
              <a:buSzTx/>
              <a:buFontTx/>
              <a:buNone/>
              <a:tabLst/>
            </a:pPr>
            <a:r>
              <a:rPr kumimoji="0" lang="ru-RU" altLang="ru-RU"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V - коэффициент вариации;</a:t>
            </a:r>
            <a:endParaRPr kumimoji="0" lang="ru-RU" altLang="ru-RU" sz="500" b="0" i="0" u="none" strike="noStrike" cap="none" normalizeH="0" baseline="0" dirty="0" smtClean="0">
              <a:ln>
                <a:noFill/>
              </a:ln>
              <a:solidFill>
                <a:schemeClr val="tx1"/>
              </a:solidFill>
              <a:effectLst/>
            </a:endParaRPr>
          </a:p>
          <a:p>
            <a:pPr marL="0" marR="0" lvl="0" indent="342900" algn="l" defTabSz="914400" rtl="0" eaLnBrk="0" fontAlgn="base" latinLnBrk="0" hangingPunct="0">
              <a:lnSpc>
                <a:spcPct val="100000"/>
              </a:lnSpc>
              <a:spcBef>
                <a:spcPct val="0"/>
              </a:spcBef>
              <a:spcAft>
                <a:spcPts val="600"/>
              </a:spcAft>
              <a:buClrTx/>
              <a:buSzTx/>
              <a:buFontTx/>
              <a:buNone/>
              <a:tabLst/>
            </a:pPr>
            <a:r>
              <a:rPr kumimoji="0" lang="ru-RU" altLang="ru-RU"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ru-RU" altLang="ru-RU" sz="4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ru-RU" altLang="ru-RU"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среднее квадратичное отклонение;</a:t>
            </a:r>
            <a:endParaRPr kumimoji="0" lang="ru-RU" altLang="ru-RU" sz="500" b="0" i="0" u="none" strike="noStrike" cap="none" normalizeH="0" baseline="0" dirty="0" smtClean="0">
              <a:ln>
                <a:noFill/>
              </a:ln>
              <a:solidFill>
                <a:schemeClr val="tx1"/>
              </a:solidFill>
              <a:effectLst/>
            </a:endParaRPr>
          </a:p>
          <a:p>
            <a:pPr marL="0" marR="0" lvl="0" indent="342900" algn="l" defTabSz="914400" rtl="0" eaLnBrk="0" fontAlgn="base" latinLnBrk="0" hangingPunct="0">
              <a:lnSpc>
                <a:spcPct val="100000"/>
              </a:lnSpc>
              <a:spcBef>
                <a:spcPct val="0"/>
              </a:spcBef>
              <a:spcAft>
                <a:spcPts val="600"/>
              </a:spcAft>
              <a:buClrTx/>
              <a:buSzTx/>
              <a:buFontTx/>
              <a:buNone/>
              <a:tabLst/>
            </a:pPr>
            <a:r>
              <a:rPr kumimoji="0" lang="ru-RU" altLang="ru-RU"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ru-RU" altLang="ru-RU" sz="105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ru-RU" altLang="ru-RU"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цена единицы товара, работы, услуги, указанная в источнике с номером i;</a:t>
            </a:r>
            <a:endParaRPr kumimoji="0" lang="ru-RU" altLang="ru-RU" sz="500" b="0" i="0" u="none" strike="noStrike" cap="none" normalizeH="0" baseline="0" dirty="0" smtClean="0">
              <a:ln>
                <a:noFill/>
              </a:ln>
              <a:solidFill>
                <a:schemeClr val="tx1"/>
              </a:solidFill>
              <a:effectLst/>
            </a:endParaRPr>
          </a:p>
          <a:p>
            <a:pPr marL="0" marR="0" lvl="0" indent="342900" algn="l" defTabSz="914400" rtl="0" eaLnBrk="0" fontAlgn="base" latinLnBrk="0" hangingPunct="0">
              <a:lnSpc>
                <a:spcPct val="100000"/>
              </a:lnSpc>
              <a:spcBef>
                <a:spcPct val="0"/>
              </a:spcBef>
              <a:spcAft>
                <a:spcPts val="600"/>
              </a:spcAft>
              <a:buClrTx/>
              <a:buSzTx/>
              <a:buFontTx/>
              <a:buNone/>
              <a:tabLst/>
            </a:pPr>
            <a:r>
              <a:rPr kumimoji="0" lang="ru-RU" altLang="ru-RU"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&lt;ц&gt; - средняя арифметическая величина цены единицы товара, работы, услуги;</a:t>
            </a:r>
            <a:endParaRPr kumimoji="0" lang="ru-RU" altLang="ru-RU" sz="500" b="0" i="0" u="none" strike="noStrike" cap="none" normalizeH="0" baseline="0" dirty="0" smtClean="0">
              <a:ln>
                <a:noFill/>
              </a:ln>
              <a:solidFill>
                <a:schemeClr val="tx1"/>
              </a:solidFill>
              <a:effectLst/>
            </a:endParaRPr>
          </a:p>
          <a:p>
            <a:pPr marL="0" marR="0" lvl="0" indent="342900" algn="l" defTabSz="914400" rtl="0" eaLnBrk="0" fontAlgn="base" latinLnBrk="0" hangingPunct="0">
              <a:lnSpc>
                <a:spcPct val="100000"/>
              </a:lnSpc>
              <a:spcBef>
                <a:spcPct val="0"/>
              </a:spcBef>
              <a:spcAft>
                <a:spcPts val="600"/>
              </a:spcAft>
              <a:buClrTx/>
              <a:buSzTx/>
              <a:buFontTx/>
              <a:buNone/>
              <a:tabLst/>
            </a:pPr>
            <a:r>
              <a:rPr kumimoji="0" lang="ru-RU" altLang="ru-RU"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n - количество значений, используемых в расчете.</a:t>
            </a:r>
          </a:p>
        </p:txBody>
      </p:sp>
      <p:pic>
        <p:nvPicPr>
          <p:cNvPr id="2055" name="Picture 7" descr="Рисунок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772" y="4323320"/>
            <a:ext cx="2076450" cy="65722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Рисунок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1900" y="5029518"/>
            <a:ext cx="200025" cy="171450"/>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80880" y="5907166"/>
            <a:ext cx="12016740" cy="830997"/>
          </a:xfrm>
          <a:prstGeom prst="rect">
            <a:avLst/>
          </a:prstGeom>
        </p:spPr>
        <p:txBody>
          <a:bodyPr wrap="square">
            <a:spAutoFit/>
          </a:bodyPr>
          <a:lstStyle/>
          <a:p>
            <a:r>
              <a:rPr lang="ru-RU" sz="1600" dirty="0">
                <a:latin typeface="Times New Roman" panose="02020603050405020304" pitchFamily="18" charset="0"/>
              </a:rPr>
              <a:t>3.20.2. Совокупность значений, используемых в расчете, при определении НМЦК </a:t>
            </a:r>
            <a:r>
              <a:rPr lang="ru-RU" sz="1600" b="1" dirty="0">
                <a:latin typeface="Times New Roman" panose="02020603050405020304" pitchFamily="18" charset="0"/>
              </a:rPr>
              <a:t>считается неоднородной, если коэффициент вариации цены превышает 33%. </a:t>
            </a:r>
            <a:r>
              <a:rPr lang="ru-RU" sz="1600" dirty="0">
                <a:latin typeface="Times New Roman" panose="02020603050405020304" pitchFamily="18" charset="0"/>
              </a:rPr>
              <a:t>Если коэффициент вариации превышает 33%, </a:t>
            </a:r>
            <a:r>
              <a:rPr lang="ru-RU" sz="1600" b="1" dirty="0">
                <a:latin typeface="Times New Roman" panose="02020603050405020304" pitchFamily="18" charset="0"/>
              </a:rPr>
              <a:t>целесообразно провести дополнительные исследования</a:t>
            </a:r>
            <a:r>
              <a:rPr lang="ru-RU" sz="1600" dirty="0">
                <a:latin typeface="Times New Roman" panose="02020603050405020304" pitchFamily="18" charset="0"/>
              </a:rPr>
              <a:t> в целях увеличения количества ценовой информации, используемой в расчетах.</a:t>
            </a:r>
            <a:endParaRPr lang="ru-RU" sz="1600" dirty="0"/>
          </a:p>
        </p:txBody>
      </p:sp>
    </p:spTree>
    <p:extLst>
      <p:ext uri="{BB962C8B-B14F-4D97-AF65-F5344CB8AC3E}">
        <p14:creationId xmlns:p14="http://schemas.microsoft.com/office/powerpoint/2010/main" val="2232466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413" y="685064"/>
            <a:ext cx="10764046" cy="1631216"/>
          </a:xfrm>
          <a:prstGeom prst="rect">
            <a:avLst/>
          </a:prstGeom>
          <a:noFill/>
        </p:spPr>
        <p:txBody>
          <a:bodyPr wrap="square" rtlCol="0">
            <a:spAutoFit/>
          </a:bodyPr>
          <a:lstStyle/>
          <a:p>
            <a:r>
              <a:rPr lang="ru-RU" sz="1600" b="1" dirty="0" smtClean="0"/>
              <a:t>Источники информации о ценах:</a:t>
            </a:r>
          </a:p>
          <a:p>
            <a:endParaRPr lang="ru-RU" sz="1600" b="1" u="sng" dirty="0" smtClean="0">
              <a:solidFill>
                <a:srgbClr val="FF0000"/>
              </a:solidFill>
              <a:effectLst>
                <a:outerShdw blurRad="38100" dist="38100" dir="2700000" algn="tl">
                  <a:srgbClr val="000000">
                    <a:alpha val="43137"/>
                  </a:srgbClr>
                </a:outerShdw>
              </a:effectLst>
            </a:endParaRPr>
          </a:p>
          <a:p>
            <a:pPr marL="342900" indent="-342900">
              <a:spcAft>
                <a:spcPts val="1200"/>
              </a:spcAft>
              <a:buAutoNum type="arabicPeriod"/>
            </a:pPr>
            <a:r>
              <a:rPr lang="ru-RU" sz="1600" b="1" u="sng" dirty="0" smtClean="0">
                <a:solidFill>
                  <a:srgbClr val="FF0000"/>
                </a:solidFill>
                <a:effectLst>
                  <a:outerShdw blurRad="38100" dist="38100" dir="2700000" algn="tl">
                    <a:srgbClr val="000000">
                      <a:alpha val="43137"/>
                    </a:srgbClr>
                  </a:outerShdw>
                </a:effectLst>
              </a:rPr>
              <a:t>Общедоступная информация</a:t>
            </a:r>
          </a:p>
          <a:p>
            <a:pPr marL="342900" indent="-342900">
              <a:spcAft>
                <a:spcPts val="1200"/>
              </a:spcAft>
              <a:buFont typeface="Arial"/>
              <a:buAutoNum type="arabicPeriod"/>
            </a:pPr>
            <a:r>
              <a:rPr lang="ru-RU" sz="1600" b="1" u="sng" dirty="0">
                <a:solidFill>
                  <a:schemeClr val="accent4">
                    <a:lumMod val="75000"/>
                  </a:schemeClr>
                </a:solidFill>
                <a:effectLst>
                  <a:outerShdw blurRad="38100" dist="38100" dir="2700000" algn="tl">
                    <a:srgbClr val="000000">
                      <a:alpha val="43137"/>
                    </a:srgbClr>
                  </a:outerShdw>
                </a:effectLst>
              </a:rPr>
              <a:t>Полученная по запросу КП</a:t>
            </a:r>
          </a:p>
          <a:p>
            <a:pPr marL="342900" indent="-342900">
              <a:spcAft>
                <a:spcPts val="1200"/>
              </a:spcAft>
              <a:buAutoNum type="arabicPeriod"/>
            </a:pPr>
            <a:r>
              <a:rPr lang="ru-RU" sz="1600" b="1" u="sng" dirty="0" smtClean="0">
                <a:solidFill>
                  <a:schemeClr val="accent6">
                    <a:lumMod val="75000"/>
                  </a:schemeClr>
                </a:solidFill>
                <a:effectLst>
                  <a:outerShdw blurRad="38100" dist="38100" dir="2700000" algn="tl">
                    <a:srgbClr val="000000">
                      <a:alpha val="43137"/>
                    </a:srgbClr>
                  </a:outerShdw>
                </a:effectLst>
              </a:rPr>
              <a:t>Запрос цен в ЕИС</a:t>
            </a:r>
            <a:endParaRPr lang="ru-RU" sz="1600" b="1" u="sng" dirty="0">
              <a:solidFill>
                <a:schemeClr val="accent6">
                  <a:lumMod val="75000"/>
                </a:schemeClr>
              </a:solidFill>
              <a:effectLst>
                <a:outerShdw blurRad="38100" dist="38100" dir="2700000" algn="tl">
                  <a:srgbClr val="000000">
                    <a:alpha val="43137"/>
                  </a:srgbClr>
                </a:outerShdw>
              </a:effectLst>
            </a:endParaRPr>
          </a:p>
        </p:txBody>
      </p:sp>
      <p:sp>
        <p:nvSpPr>
          <p:cNvPr id="3" name="Прямоугольник 2"/>
          <p:cNvSpPr/>
          <p:nvPr/>
        </p:nvSpPr>
        <p:spPr>
          <a:xfrm>
            <a:off x="5223156" y="1331395"/>
            <a:ext cx="5878532" cy="338554"/>
          </a:xfrm>
          <a:prstGeom prst="rect">
            <a:avLst/>
          </a:prstGeom>
        </p:spPr>
        <p:txBody>
          <a:bodyPr wrap="none">
            <a:spAutoFit/>
          </a:bodyPr>
          <a:lstStyle/>
          <a:p>
            <a:r>
              <a:rPr lang="ru-RU" sz="1600" b="1" dirty="0">
                <a:latin typeface="Segoe UI" panose="020B0502040204020203" pitchFamily="34" charset="0"/>
              </a:rPr>
              <a:t>Приказ Минэкономразвития России от 02.10.2013 N 567</a:t>
            </a:r>
            <a:endParaRPr lang="ru-RU" sz="1600" b="1" dirty="0"/>
          </a:p>
        </p:txBody>
      </p:sp>
      <p:sp>
        <p:nvSpPr>
          <p:cNvPr id="2" name="Прямоугольник 1"/>
          <p:cNvSpPr/>
          <p:nvPr/>
        </p:nvSpPr>
        <p:spPr>
          <a:xfrm>
            <a:off x="176413" y="2348240"/>
            <a:ext cx="8881110" cy="338554"/>
          </a:xfrm>
          <a:prstGeom prst="rect">
            <a:avLst/>
          </a:prstGeom>
        </p:spPr>
        <p:txBody>
          <a:bodyPr wrap="square">
            <a:spAutoFit/>
          </a:bodyPr>
          <a:lstStyle/>
          <a:p>
            <a:r>
              <a:rPr lang="ru-RU" sz="1600" dirty="0">
                <a:latin typeface="Times New Roman" panose="02020603050405020304" pitchFamily="18" charset="0"/>
              </a:rPr>
              <a:t>3.21. НМЦК методом сопоставимых рыночных цен (анализа рынка) определяется по формуле:</a:t>
            </a:r>
            <a:endParaRPr lang="ru-RU" sz="1600" dirty="0"/>
          </a:p>
        </p:txBody>
      </p:sp>
      <p:pic>
        <p:nvPicPr>
          <p:cNvPr id="1026" name="Picture 2" descr="Рисунок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7594" y="2348240"/>
            <a:ext cx="2282865" cy="44230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76654" y="2766834"/>
            <a:ext cx="11984718" cy="240065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342900" algn="l" defTabSz="914400" rtl="0" eaLnBrk="0" fontAlgn="base" latinLnBrk="0" hangingPunct="0">
              <a:lnSpc>
                <a:spcPct val="100000"/>
              </a:lnSpc>
              <a:spcBef>
                <a:spcPct val="0"/>
              </a:spcBef>
              <a:spcAft>
                <a:spcPct val="0"/>
              </a:spcAft>
              <a:buClrTx/>
              <a:buSzTx/>
              <a:buFontTx/>
              <a:buNone/>
              <a:tabLst/>
            </a:pPr>
            <a:r>
              <a:rPr kumimoji="0" lang="ru-RU" altLang="ru-RU" sz="15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где:</a:t>
            </a:r>
            <a:endParaRPr kumimoji="0" lang="ru-RU" altLang="ru-RU" sz="400" b="0" i="0" u="none" strike="noStrike" cap="none" normalizeH="0" baseline="0" dirty="0" smtClean="0">
              <a:ln>
                <a:noFill/>
              </a:ln>
              <a:solidFill>
                <a:schemeClr val="tx1"/>
              </a:solidFill>
              <a:effectLst/>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altLang="ru-RU" sz="15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ru-RU" altLang="ru-RU"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ru-RU"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ru-RU" altLang="ru-RU" sz="15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НМЦК, определяемая методом сопоставимых рыночных цен (анализа рынка);</a:t>
            </a:r>
            <a:endParaRPr kumimoji="0" lang="ru-RU" altLang="ru-RU" sz="400" b="0" i="0" u="none" strike="noStrike" cap="none" normalizeH="0" baseline="0" dirty="0" smtClean="0">
              <a:ln>
                <a:noFill/>
              </a:ln>
              <a:solidFill>
                <a:schemeClr val="tx1"/>
              </a:solidFill>
              <a:effectLst/>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altLang="ru-RU" sz="15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v - количество (объем) закупаемого товара (работы, услуги);</a:t>
            </a:r>
            <a:endParaRPr kumimoji="0" lang="ru-RU" altLang="ru-RU" sz="400" b="0" i="0" u="none" strike="noStrike" cap="none" normalizeH="0" baseline="0" dirty="0" smtClean="0">
              <a:ln>
                <a:noFill/>
              </a:ln>
              <a:solidFill>
                <a:schemeClr val="tx1"/>
              </a:solidFill>
              <a:effectLst/>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altLang="ru-RU" sz="15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n - количество значений, используемых в расчете;</a:t>
            </a:r>
            <a:endParaRPr kumimoji="0" lang="ru-RU" altLang="ru-RU" sz="400" b="0" i="0" u="none" strike="noStrike" cap="none" normalizeH="0" baseline="0" dirty="0" smtClean="0">
              <a:ln>
                <a:noFill/>
              </a:ln>
              <a:solidFill>
                <a:schemeClr val="tx1"/>
              </a:solidFill>
              <a:effectLst/>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altLang="ru-RU" sz="15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i - номер источника ценовой информации;</a:t>
            </a:r>
            <a:endParaRPr kumimoji="0" lang="ru-RU" altLang="ru-RU" sz="400" b="0" i="0" u="none" strike="noStrike" cap="none" normalizeH="0" baseline="0" dirty="0" smtClean="0">
              <a:ln>
                <a:noFill/>
              </a:ln>
              <a:solidFill>
                <a:schemeClr val="tx1"/>
              </a:solidFill>
              <a:effectLst/>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altLang="ru-RU" sz="15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ru-RU" altLang="ru-RU" sz="15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 цена единицы товара, работы, услуги, представленная в источнике с номером i, скорректированная с учетом коэффициентов (индексов), применяемых для пересчета цен товаров, работ, услуг с учетом различий в характеристиках товаров, коммерческих и (или) финансовых условий поставок товаров, выполнения работ, оказания услуг, определяемых в соответствии с </a:t>
            </a:r>
            <a:r>
              <a:rPr kumimoji="0" lang="ru-RU" altLang="ru-RU" sz="1500" b="0" i="0" strike="noStrike" cap="none" normalizeH="0" baseline="0" dirty="0" smtClean="0">
                <a:ln>
                  <a:noFill/>
                </a:ln>
                <a:effectLst/>
                <a:latin typeface="Times New Roman" panose="02020603050405020304" pitchFamily="18" charset="0"/>
                <a:cs typeface="Times New Roman" panose="02020603050405020304" pitchFamily="18" charset="0"/>
              </a:rPr>
              <a:t>пунктом 3.17</a:t>
            </a:r>
            <a:r>
              <a:rPr kumimoji="0" lang="ru-RU" altLang="ru-RU"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altLang="ru-RU" sz="15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настоящих Рекомендаций.</a:t>
            </a: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altLang="ru-RU" sz="15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p:txBody>
      </p:sp>
      <p:pic>
        <p:nvPicPr>
          <p:cNvPr id="1028" name="Picture 4" descr="Рисунок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3081249"/>
            <a:ext cx="8763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Рисунок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 y="4024313"/>
            <a:ext cx="200025" cy="17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200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nchor="ctr"/>
          <a:lstStyle/>
          <a:p>
            <a:pPr algn="ctr"/>
            <a:r>
              <a:rPr lang="ru-RU" sz="2800" b="1" dirty="0"/>
              <a:t>Нормативный метод</a:t>
            </a:r>
          </a:p>
        </p:txBody>
      </p:sp>
      <p:sp>
        <p:nvSpPr>
          <p:cNvPr id="3" name="Текст 2"/>
          <p:cNvSpPr>
            <a:spLocks noGrp="1"/>
          </p:cNvSpPr>
          <p:nvPr>
            <p:ph type="body" idx="2"/>
          </p:nvPr>
        </p:nvSpPr>
        <p:spPr>
          <a:xfrm>
            <a:off x="729074" y="5006526"/>
            <a:ext cx="10855285" cy="1394273"/>
          </a:xfrm>
        </p:spPr>
        <p:txBody>
          <a:bodyPr/>
          <a:lstStyle/>
          <a:p>
            <a:pPr marL="0" indent="0">
              <a:spcBef>
                <a:spcPts val="0"/>
              </a:spcBef>
              <a:spcAft>
                <a:spcPts val="1200"/>
              </a:spcAft>
            </a:pPr>
            <a:r>
              <a:rPr lang="ru-RU" dirty="0" smtClean="0"/>
              <a:t>Ч. </a:t>
            </a:r>
            <a:r>
              <a:rPr lang="en-US" dirty="0" smtClean="0"/>
              <a:t>7</a:t>
            </a:r>
            <a:r>
              <a:rPr lang="ru-RU" dirty="0" smtClean="0"/>
              <a:t> статьи 22 Закона №44-ФЗ</a:t>
            </a:r>
          </a:p>
          <a:p>
            <a:pPr marL="0" indent="0">
              <a:spcBef>
                <a:spcPts val="0"/>
              </a:spcBef>
              <a:spcAft>
                <a:spcPts val="1200"/>
              </a:spcAft>
            </a:pPr>
            <a:r>
              <a:rPr lang="ru-RU" dirty="0"/>
              <a:t>Приказ Минэкономразвития России от 02.10.2013 N 567 </a:t>
            </a:r>
            <a:endParaRPr lang="en-US" dirty="0" smtClean="0"/>
          </a:p>
          <a:p>
            <a:pPr marL="0" indent="0">
              <a:spcBef>
                <a:spcPts val="0"/>
              </a:spcBef>
              <a:spcAft>
                <a:spcPts val="1200"/>
              </a:spcAft>
            </a:pPr>
            <a:r>
              <a:rPr lang="ru-RU" dirty="0"/>
              <a:t>Постановление </a:t>
            </a:r>
            <a:r>
              <a:rPr lang="ru-RU" dirty="0" smtClean="0"/>
              <a:t>Правительства РФ </a:t>
            </a:r>
            <a:r>
              <a:rPr lang="ru-RU" dirty="0"/>
              <a:t>от 02.09.2015 N</a:t>
            </a:r>
            <a:r>
              <a:rPr lang="ru-RU" dirty="0" smtClean="0"/>
              <a:t> 927</a:t>
            </a:r>
          </a:p>
          <a:p>
            <a:pPr marL="0" indent="0">
              <a:spcBef>
                <a:spcPts val="0"/>
              </a:spcBef>
              <a:spcAft>
                <a:spcPts val="1200"/>
              </a:spcAft>
            </a:pPr>
            <a:r>
              <a:rPr lang="ru-RU" dirty="0"/>
              <a:t>Постановление Правительства Брянской области от 18 декабря 2015 года № 621-п</a:t>
            </a:r>
            <a:endParaRPr lang="ru-RU" dirty="0" smtClean="0"/>
          </a:p>
        </p:txBody>
      </p:sp>
    </p:spTree>
    <p:extLst>
      <p:ext uri="{BB962C8B-B14F-4D97-AF65-F5344CB8AC3E}">
        <p14:creationId xmlns:p14="http://schemas.microsoft.com/office/powerpoint/2010/main" val="790502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3105" y="929349"/>
            <a:ext cx="11035525" cy="2031325"/>
          </a:xfrm>
          <a:prstGeom prst="rect">
            <a:avLst/>
          </a:prstGeom>
        </p:spPr>
        <p:txBody>
          <a:bodyPr wrap="square">
            <a:spAutoFit/>
          </a:bodyPr>
          <a:lstStyle/>
          <a:p>
            <a:r>
              <a:rPr lang="en-US" sz="1800" dirty="0" smtClean="0"/>
              <a:t>(</a:t>
            </a:r>
            <a:r>
              <a:rPr lang="ru-RU" sz="1800" b="1" i="1" dirty="0" smtClean="0"/>
              <a:t>ч. 7 ст. 22 44-ФЗ</a:t>
            </a:r>
            <a:r>
              <a:rPr lang="ru-RU" sz="1800" dirty="0" smtClean="0"/>
              <a:t>)</a:t>
            </a:r>
            <a:endParaRPr lang="en-US" sz="1800" dirty="0" smtClean="0"/>
          </a:p>
          <a:p>
            <a:endParaRPr lang="ru-RU" sz="1800" dirty="0" smtClean="0"/>
          </a:p>
          <a:p>
            <a:r>
              <a:rPr lang="ru-RU" sz="1800" b="1" dirty="0" smtClean="0"/>
              <a:t>Нормативный </a:t>
            </a:r>
            <a:r>
              <a:rPr lang="ru-RU" sz="1800" b="1" dirty="0"/>
              <a:t>метод</a:t>
            </a:r>
            <a:r>
              <a:rPr lang="ru-RU" sz="1800" dirty="0"/>
              <a:t> заключается в расчете начальной (максимальной) цены контракта, цены контракта, заключаемого с единственным поставщиком (подрядчиком, исполнителем), </a:t>
            </a:r>
            <a:r>
              <a:rPr lang="ru-RU" sz="1800" b="1" dirty="0"/>
              <a:t>на основе требований к закупаемым товарам, работам, услугам, установленных в соответствии со </a:t>
            </a:r>
            <a:r>
              <a:rPr lang="ru-RU" sz="1800" b="1" dirty="0">
                <a:solidFill>
                  <a:srgbClr val="C00000"/>
                </a:solidFill>
              </a:rPr>
              <a:t>статьей 19 </a:t>
            </a:r>
            <a:r>
              <a:rPr lang="ru-RU" sz="1800" dirty="0"/>
              <a:t>настоящего Федерального закона в случае, </a:t>
            </a:r>
            <a:r>
              <a:rPr lang="ru-RU" sz="1800" b="1" dirty="0"/>
              <a:t>если такие требования предусматривают установление </a:t>
            </a:r>
            <a:r>
              <a:rPr lang="ru-RU" sz="1800" b="1" dirty="0">
                <a:solidFill>
                  <a:srgbClr val="C00000"/>
                </a:solidFill>
              </a:rPr>
              <a:t>предельных цен</a:t>
            </a:r>
            <a:r>
              <a:rPr lang="ru-RU" sz="1800" dirty="0"/>
              <a:t> товаров, работ, услуг.</a:t>
            </a:r>
          </a:p>
        </p:txBody>
      </p:sp>
      <p:sp>
        <p:nvSpPr>
          <p:cNvPr id="5" name="Прямоугольник 4"/>
          <p:cNvSpPr/>
          <p:nvPr/>
        </p:nvSpPr>
        <p:spPr>
          <a:xfrm>
            <a:off x="93105" y="3160659"/>
            <a:ext cx="11197235" cy="2031325"/>
          </a:xfrm>
          <a:prstGeom prst="rect">
            <a:avLst/>
          </a:prstGeom>
        </p:spPr>
        <p:txBody>
          <a:bodyPr wrap="square">
            <a:spAutoFit/>
          </a:bodyPr>
          <a:lstStyle/>
          <a:p>
            <a:r>
              <a:rPr lang="ru-RU" dirty="0" smtClean="0"/>
              <a:t>(</a:t>
            </a:r>
            <a:r>
              <a:rPr lang="ru-RU" b="1" i="1" dirty="0" smtClean="0"/>
              <a:t>ч. 1 ст. 19 44-ФЗ</a:t>
            </a:r>
            <a:r>
              <a:rPr lang="ru-RU" dirty="0" smtClean="0"/>
              <a:t>)</a:t>
            </a:r>
          </a:p>
          <a:p>
            <a:r>
              <a:rPr lang="ru-RU" sz="1600" dirty="0"/>
              <a:t>Под нормированием в сфере закупок понимается </a:t>
            </a:r>
            <a:r>
              <a:rPr lang="ru-RU" sz="1600" b="1" dirty="0"/>
              <a:t>установление требований к закупаемым заказчиком товарам, работам, услугам</a:t>
            </a:r>
            <a:r>
              <a:rPr lang="ru-RU" sz="1600" dirty="0"/>
              <a:t> (</a:t>
            </a:r>
            <a:r>
              <a:rPr lang="ru-RU" sz="1600" b="1" u="sng" dirty="0">
                <a:solidFill>
                  <a:srgbClr val="FF0000"/>
                </a:solidFill>
              </a:rPr>
              <a:t>в том числе предельной цены</a:t>
            </a:r>
            <a:r>
              <a:rPr lang="ru-RU" sz="1600" dirty="0"/>
              <a:t> товаров, работ, услуг) </a:t>
            </a:r>
            <a:r>
              <a:rPr lang="ru-RU" sz="1600" dirty="0" smtClean="0">
                <a:solidFill>
                  <a:srgbClr val="FF0000"/>
                </a:solidFill>
                <a:effectLst>
                  <a:outerShdw blurRad="38100" dist="38100" dir="2700000" algn="tl">
                    <a:srgbClr val="000000">
                      <a:alpha val="43137"/>
                    </a:srgbClr>
                  </a:outerShdw>
                </a:effectLst>
              </a:rPr>
              <a:t>И (ИЛИ)</a:t>
            </a:r>
            <a:r>
              <a:rPr lang="ru-RU" sz="1600" dirty="0" smtClean="0"/>
              <a:t> </a:t>
            </a:r>
            <a:r>
              <a:rPr lang="ru-RU" sz="1600" b="1" dirty="0"/>
              <a:t>нормативных затрат на обеспечение функций государственных органов</a:t>
            </a:r>
            <a:r>
              <a:rPr lang="ru-RU" sz="1600" dirty="0"/>
              <a:t>, органов управления государственными внебюджетными фондами, муниципальных органов (включая соответственно территориальные органы и подведомственные казенные учреждения, за исключением казенных учреждений, которым в установленном порядке формируется государственное (муниципальное) задание на оказание государственных (муниципальных) услуг, выполнение работ).</a:t>
            </a:r>
          </a:p>
        </p:txBody>
      </p:sp>
      <p:sp>
        <p:nvSpPr>
          <p:cNvPr id="2" name="TextBox 1"/>
          <p:cNvSpPr txBox="1"/>
          <p:nvPr/>
        </p:nvSpPr>
        <p:spPr>
          <a:xfrm>
            <a:off x="1052590" y="5498160"/>
            <a:ext cx="3589976" cy="584775"/>
          </a:xfrm>
          <a:prstGeom prst="rect">
            <a:avLst/>
          </a:prstGeom>
          <a:noFill/>
          <a:ln w="57150">
            <a:solidFill>
              <a:srgbClr val="FFC000"/>
            </a:solidFill>
          </a:ln>
        </p:spPr>
        <p:txBody>
          <a:bodyPr wrap="square" rtlCol="0">
            <a:spAutoFit/>
          </a:bodyPr>
          <a:lstStyle/>
          <a:p>
            <a:pPr algn="ctr"/>
            <a:r>
              <a:rPr lang="ru-RU" sz="1600" b="1" dirty="0" smtClean="0"/>
              <a:t>Установление предельной цены к закупаемым ТРУ</a:t>
            </a:r>
            <a:endParaRPr lang="ru-RU" sz="1600" b="1" dirty="0"/>
          </a:p>
        </p:txBody>
      </p:sp>
      <p:sp>
        <p:nvSpPr>
          <p:cNvPr id="7" name="TextBox 6"/>
          <p:cNvSpPr txBox="1"/>
          <p:nvPr/>
        </p:nvSpPr>
        <p:spPr>
          <a:xfrm>
            <a:off x="5577546" y="5251938"/>
            <a:ext cx="3663481" cy="1077218"/>
          </a:xfrm>
          <a:prstGeom prst="rect">
            <a:avLst/>
          </a:prstGeom>
          <a:noFill/>
          <a:ln w="57150">
            <a:solidFill>
              <a:srgbClr val="BC3472"/>
            </a:solidFill>
          </a:ln>
        </p:spPr>
        <p:txBody>
          <a:bodyPr wrap="square" rtlCol="0">
            <a:spAutoFit/>
          </a:bodyPr>
          <a:lstStyle/>
          <a:p>
            <a:pPr algn="ctr"/>
            <a:r>
              <a:rPr lang="ru-RU" sz="1600" b="1" dirty="0" smtClean="0"/>
              <a:t>Установление нормативных затрат на обеспечение функций государственных и муниципальных органов</a:t>
            </a:r>
            <a:endParaRPr lang="ru-RU" sz="1600" b="1" dirty="0"/>
          </a:p>
        </p:txBody>
      </p:sp>
      <p:sp>
        <p:nvSpPr>
          <p:cNvPr id="4" name="TextBox 3"/>
          <p:cNvSpPr txBox="1"/>
          <p:nvPr/>
        </p:nvSpPr>
        <p:spPr>
          <a:xfrm>
            <a:off x="4943934" y="5436605"/>
            <a:ext cx="426328" cy="707886"/>
          </a:xfrm>
          <a:prstGeom prst="rect">
            <a:avLst/>
          </a:prstGeom>
          <a:noFill/>
        </p:spPr>
        <p:txBody>
          <a:bodyPr wrap="square" rtlCol="0">
            <a:spAutoFit/>
          </a:bodyPr>
          <a:lstStyle/>
          <a:p>
            <a:r>
              <a:rPr lang="ru-RU" sz="4000" b="1" dirty="0" smtClean="0"/>
              <a:t>≠</a:t>
            </a:r>
            <a:endParaRPr lang="ru-RU" sz="4000" b="1" dirty="0"/>
          </a:p>
        </p:txBody>
      </p:sp>
    </p:spTree>
    <p:extLst>
      <p:ext uri="{BB962C8B-B14F-4D97-AF65-F5344CB8AC3E}">
        <p14:creationId xmlns:p14="http://schemas.microsoft.com/office/powerpoint/2010/main" val="19129031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3105" y="929349"/>
            <a:ext cx="11035525" cy="2031325"/>
          </a:xfrm>
          <a:prstGeom prst="rect">
            <a:avLst/>
          </a:prstGeom>
        </p:spPr>
        <p:txBody>
          <a:bodyPr wrap="square">
            <a:spAutoFit/>
          </a:bodyPr>
          <a:lstStyle/>
          <a:p>
            <a:r>
              <a:rPr lang="en-US" sz="1800" dirty="0" smtClean="0"/>
              <a:t>(</a:t>
            </a:r>
            <a:r>
              <a:rPr lang="ru-RU" sz="1800" b="1" i="1" dirty="0" smtClean="0"/>
              <a:t>ч. 7 ст. 22 44-ФЗ</a:t>
            </a:r>
            <a:r>
              <a:rPr lang="ru-RU" sz="1800" dirty="0" smtClean="0"/>
              <a:t>)</a:t>
            </a:r>
            <a:endParaRPr lang="en-US" sz="1800" dirty="0" smtClean="0"/>
          </a:p>
          <a:p>
            <a:endParaRPr lang="ru-RU" sz="1800" dirty="0" smtClean="0"/>
          </a:p>
          <a:p>
            <a:r>
              <a:rPr lang="ru-RU" sz="1800" b="1" dirty="0" smtClean="0"/>
              <a:t>Нормативный </a:t>
            </a:r>
            <a:r>
              <a:rPr lang="ru-RU" sz="1800" b="1" dirty="0"/>
              <a:t>метод</a:t>
            </a:r>
            <a:r>
              <a:rPr lang="ru-RU" sz="1800" dirty="0"/>
              <a:t> заключается в расчете начальной (максимальной) цены контракта, цены контракта, заключаемого с единственным поставщиком (подрядчиком, исполнителем), </a:t>
            </a:r>
            <a:r>
              <a:rPr lang="ru-RU" sz="1800" b="1" dirty="0"/>
              <a:t>на основе требований к закупаемым товарам, работам, услугам, установленных в соответствии со </a:t>
            </a:r>
            <a:r>
              <a:rPr lang="ru-RU" sz="1800" b="1" dirty="0">
                <a:solidFill>
                  <a:srgbClr val="C00000"/>
                </a:solidFill>
              </a:rPr>
              <a:t>статьей 19 </a:t>
            </a:r>
            <a:r>
              <a:rPr lang="ru-RU" sz="1800" dirty="0"/>
              <a:t>настоящего Федерального закона в случае, </a:t>
            </a:r>
            <a:r>
              <a:rPr lang="ru-RU" sz="1800" b="1" dirty="0"/>
              <a:t>если такие требования предусматривают установление </a:t>
            </a:r>
            <a:r>
              <a:rPr lang="ru-RU" sz="1800" b="1" dirty="0">
                <a:solidFill>
                  <a:srgbClr val="C00000"/>
                </a:solidFill>
              </a:rPr>
              <a:t>предельных цен</a:t>
            </a:r>
            <a:r>
              <a:rPr lang="ru-RU" sz="1800" dirty="0"/>
              <a:t> товаров, работ, услуг.</a:t>
            </a:r>
          </a:p>
        </p:txBody>
      </p:sp>
      <p:sp>
        <p:nvSpPr>
          <p:cNvPr id="5" name="Прямоугольник 4"/>
          <p:cNvSpPr/>
          <p:nvPr/>
        </p:nvSpPr>
        <p:spPr>
          <a:xfrm>
            <a:off x="93105" y="3160659"/>
            <a:ext cx="11197235" cy="2462213"/>
          </a:xfrm>
          <a:prstGeom prst="rect">
            <a:avLst/>
          </a:prstGeom>
        </p:spPr>
        <p:txBody>
          <a:bodyPr wrap="square">
            <a:spAutoFit/>
          </a:bodyPr>
          <a:lstStyle/>
          <a:p>
            <a:r>
              <a:rPr lang="ru-RU" dirty="0" smtClean="0"/>
              <a:t>(</a:t>
            </a:r>
            <a:r>
              <a:rPr lang="ru-RU" b="1" i="1" dirty="0" smtClean="0"/>
              <a:t>ч. 3 ст. 19 44-ФЗ</a:t>
            </a:r>
            <a:r>
              <a:rPr lang="ru-RU" dirty="0" smtClean="0"/>
              <a:t>)</a:t>
            </a:r>
          </a:p>
          <a:p>
            <a:r>
              <a:rPr lang="ru-RU" dirty="0" smtClean="0"/>
              <a:t>Правительство </a:t>
            </a:r>
            <a:r>
              <a:rPr lang="ru-RU" dirty="0"/>
              <a:t>Российской Федерации устанавливает общие правила нормирования в сфере закупок для обеспечения государственных и муниципальных нужд, в том числе:</a:t>
            </a:r>
          </a:p>
          <a:p>
            <a:endParaRPr lang="ru-RU" dirty="0"/>
          </a:p>
          <a:p>
            <a:r>
              <a:rPr lang="ru-RU" dirty="0"/>
              <a:t>1) общие требования к порядку разработки и принятия правовых актов о нормировании в сфере закупок, содержанию указанных актов и обеспечению их исполнения;</a:t>
            </a:r>
          </a:p>
          <a:p>
            <a:endParaRPr lang="ru-RU" dirty="0"/>
          </a:p>
          <a:p>
            <a:r>
              <a:rPr lang="ru-RU" dirty="0"/>
              <a:t>2) общие правила определения требований к закупаемым заказчиками отдельным видам товаров, работ, услуг (</a:t>
            </a:r>
            <a:r>
              <a:rPr lang="ru-RU" b="1" dirty="0"/>
              <a:t>в том числе предельные цены</a:t>
            </a:r>
            <a:r>
              <a:rPr lang="ru-RU" dirty="0"/>
              <a:t> товаров, работ, услуг) и нормативных затрат на обеспечение функций государственных органов, органов управления государственными внебюджетными фондами, муниципальных органов (включая соответственно территориальные органы и подведомственные казенные учреждения)</a:t>
            </a:r>
          </a:p>
        </p:txBody>
      </p:sp>
      <p:sp>
        <p:nvSpPr>
          <p:cNvPr id="6" name="TextBox 5"/>
          <p:cNvSpPr txBox="1"/>
          <p:nvPr/>
        </p:nvSpPr>
        <p:spPr>
          <a:xfrm>
            <a:off x="3046039" y="5866960"/>
            <a:ext cx="5421715" cy="369332"/>
          </a:xfrm>
          <a:prstGeom prst="rect">
            <a:avLst/>
          </a:prstGeom>
          <a:noFill/>
          <a:ln w="38100">
            <a:solidFill>
              <a:srgbClr val="FFC000"/>
            </a:solidFill>
          </a:ln>
        </p:spPr>
        <p:txBody>
          <a:bodyPr wrap="square" rtlCol="0">
            <a:spAutoFit/>
          </a:bodyPr>
          <a:lstStyle/>
          <a:p>
            <a:pPr algn="ctr"/>
            <a:r>
              <a:rPr lang="ru-RU" sz="1800" b="1" dirty="0" smtClean="0">
                <a:solidFill>
                  <a:schemeClr val="accent2">
                    <a:lumMod val="75000"/>
                  </a:schemeClr>
                </a:solidFill>
              </a:rPr>
              <a:t>Правила нормирования размещаются в ЕИС.</a:t>
            </a:r>
            <a:endParaRPr lang="ru-RU" sz="1800" b="1" dirty="0">
              <a:solidFill>
                <a:schemeClr val="accent2">
                  <a:lumMod val="75000"/>
                </a:schemeClr>
              </a:solidFill>
            </a:endParaRPr>
          </a:p>
        </p:txBody>
      </p:sp>
    </p:spTree>
    <p:extLst>
      <p:ext uri="{BB962C8B-B14F-4D97-AF65-F5344CB8AC3E}">
        <p14:creationId xmlns:p14="http://schemas.microsoft.com/office/powerpoint/2010/main" val="31334991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30515" y="0"/>
            <a:ext cx="6096000" cy="954107"/>
          </a:xfrm>
          <a:prstGeom prst="rect">
            <a:avLst/>
          </a:prstGeom>
          <a:ln w="38100">
            <a:solidFill>
              <a:srgbClr val="FFC000"/>
            </a:solidFill>
          </a:ln>
        </p:spPr>
        <p:txBody>
          <a:bodyPr>
            <a:spAutoFit/>
          </a:bodyPr>
          <a:lstStyle/>
          <a:p>
            <a:pPr algn="ctr" fontAlgn="base"/>
            <a:r>
              <a:rPr lang="ru-RU" b="1" dirty="0">
                <a:solidFill>
                  <a:srgbClr val="333333"/>
                </a:solidFill>
                <a:latin typeface="PT Serif"/>
              </a:rPr>
              <a:t>Постановление Правительства РФ от 02.09.2015 N 927</a:t>
            </a:r>
          </a:p>
          <a:p>
            <a:pPr algn="ctr" fontAlgn="base"/>
            <a:r>
              <a:rPr lang="ru-RU" dirty="0">
                <a:solidFill>
                  <a:srgbClr val="333333"/>
                </a:solidFill>
                <a:latin typeface="PT Serif"/>
              </a:rPr>
              <a:t>"Об определении требований к закупаемым заказчиками отдельным видам товаров, работ, услуг (в том числе предельных цен товаров, работ, услуг)"</a:t>
            </a:r>
          </a:p>
        </p:txBody>
      </p:sp>
      <p:graphicFrame>
        <p:nvGraphicFramePr>
          <p:cNvPr id="3" name="Таблица 2"/>
          <p:cNvGraphicFramePr>
            <a:graphicFrameLocks noGrp="1"/>
          </p:cNvGraphicFramePr>
          <p:nvPr>
            <p:extLst>
              <p:ext uri="{D42A27DB-BD31-4B8C-83A1-F6EECF244321}">
                <p14:modId xmlns:p14="http://schemas.microsoft.com/office/powerpoint/2010/main" val="1002299188"/>
              </p:ext>
            </p:extLst>
          </p:nvPr>
        </p:nvGraphicFramePr>
        <p:xfrm>
          <a:off x="31579" y="1051136"/>
          <a:ext cx="12101292" cy="5782672"/>
        </p:xfrm>
        <a:graphic>
          <a:graphicData uri="http://schemas.openxmlformats.org/drawingml/2006/table">
            <a:tbl>
              <a:tblPr/>
              <a:tblGrid>
                <a:gridCol w="254171"/>
                <a:gridCol w="504825"/>
                <a:gridCol w="1257886"/>
                <a:gridCol w="885239"/>
                <a:gridCol w="459349"/>
                <a:gridCol w="672294"/>
                <a:gridCol w="672294"/>
                <a:gridCol w="672294"/>
                <a:gridCol w="672294"/>
                <a:gridCol w="672294"/>
                <a:gridCol w="672294"/>
                <a:gridCol w="672294"/>
                <a:gridCol w="470218"/>
                <a:gridCol w="874370"/>
                <a:gridCol w="672294"/>
                <a:gridCol w="672294"/>
                <a:gridCol w="672294"/>
                <a:gridCol w="672294"/>
              </a:tblGrid>
              <a:tr h="66944">
                <a:tc rowSpan="3">
                  <a:txBody>
                    <a:bodyPr/>
                    <a:lstStyle/>
                    <a:p>
                      <a:pPr fontAlgn="t"/>
                      <a:endParaRPr lang="en-US" sz="500" dirty="0">
                        <a:effectLst/>
                      </a:endParaRPr>
                    </a:p>
                    <a:p>
                      <a:pPr marL="0" marR="0" algn="ctr" fontAlgn="t">
                        <a:spcBef>
                          <a:spcPts val="0"/>
                        </a:spcBef>
                        <a:spcAft>
                          <a:spcPts val="0"/>
                        </a:spcAft>
                      </a:pPr>
                      <a:r>
                        <a:rPr lang="en-US" sz="500" dirty="0">
                          <a:effectLst/>
                        </a:rPr>
                        <a:t>N </a:t>
                      </a:r>
                      <a:r>
                        <a:rPr lang="ru-RU" sz="500" dirty="0">
                          <a:effectLst/>
                        </a:rPr>
                        <a:t>п/п </a:t>
                      </a:r>
                    </a:p>
                  </a:txBody>
                  <a:tcPr marL="0" marR="0" marT="0" marB="0">
                    <a:lnL>
                      <a:noFill/>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rowSpan="3">
                  <a:txBody>
                    <a:bodyPr/>
                    <a:lstStyle/>
                    <a:p>
                      <a:pPr fontAlgn="t"/>
                      <a:endParaRPr lang="ru-RU" sz="500" dirty="0">
                        <a:effectLst/>
                      </a:endParaRPr>
                    </a:p>
                    <a:p>
                      <a:pPr marL="0" marR="0" algn="ctr" fontAlgn="t">
                        <a:spcBef>
                          <a:spcPts val="0"/>
                        </a:spcBef>
                        <a:spcAft>
                          <a:spcPts val="0"/>
                        </a:spcAft>
                      </a:pPr>
                      <a:r>
                        <a:rPr lang="ru-RU" sz="500" dirty="0">
                          <a:effectLst/>
                        </a:rPr>
                        <a:t>Код по </a:t>
                      </a:r>
                      <a:r>
                        <a:rPr lang="ru-RU" sz="500" u="none" strike="noStrike" dirty="0">
                          <a:solidFill>
                            <a:schemeClr val="tx1"/>
                          </a:solidFill>
                          <a:effectLst/>
                        </a:rPr>
                        <a:t>ОКПД2</a:t>
                      </a:r>
                      <a:r>
                        <a:rPr lang="ru-RU" sz="500" dirty="0">
                          <a:solidFill>
                            <a:schemeClr val="tx1"/>
                          </a:solidFill>
                          <a:effectLst/>
                        </a:rPr>
                        <a:t> </a:t>
                      </a:r>
                    </a:p>
                  </a:txBody>
                  <a:tcPr marL="0" marR="0"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rowSpan="3">
                  <a:txBody>
                    <a:bodyPr/>
                    <a:lstStyle/>
                    <a:p>
                      <a:pPr fontAlgn="t"/>
                      <a:endParaRPr lang="ru-RU" sz="500" dirty="0">
                        <a:effectLst/>
                      </a:endParaRPr>
                    </a:p>
                    <a:p>
                      <a:pPr marL="0" marR="0" algn="ctr" fontAlgn="t">
                        <a:spcBef>
                          <a:spcPts val="0"/>
                        </a:spcBef>
                        <a:spcAft>
                          <a:spcPts val="0"/>
                        </a:spcAft>
                      </a:pPr>
                      <a:r>
                        <a:rPr lang="ru-RU" sz="500" dirty="0">
                          <a:effectLst/>
                        </a:rPr>
                        <a:t>Наименование отдельного вида товаров, работ, услуг </a:t>
                      </a:r>
                    </a:p>
                  </a:txBody>
                  <a:tcPr marL="0" marR="0"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gridSpan="15">
                  <a:txBody>
                    <a:bodyPr/>
                    <a:lstStyle/>
                    <a:p>
                      <a:pPr fontAlgn="t"/>
                      <a:endParaRPr lang="ru-RU" sz="800" dirty="0">
                        <a:effectLst/>
                      </a:endParaRPr>
                    </a:p>
                    <a:p>
                      <a:pPr marL="0" marR="0" algn="ctr" fontAlgn="t">
                        <a:spcBef>
                          <a:spcPts val="0"/>
                        </a:spcBef>
                        <a:spcAft>
                          <a:spcPts val="0"/>
                        </a:spcAft>
                      </a:pPr>
                      <a:r>
                        <a:rPr lang="ru-RU" sz="800" dirty="0">
                          <a:effectLst/>
                        </a:rPr>
                        <a:t>Требования к потребительским свойствам (в том числе качеству) и иным характеристикам (в том числе предельные цены) отдельных видов товаров, работ, услуг </a:t>
                      </a:r>
                    </a:p>
                  </a:txBody>
                  <a:tcPr marL="0" marR="0" marT="0" marB="0">
                    <a:lnL w="4763" cap="flat" cmpd="sng" algn="ctr">
                      <a:solidFill>
                        <a:srgbClr val="000000"/>
                      </a:solidFill>
                      <a:prstDash val="solid"/>
                      <a:round/>
                      <a:headEnd type="none" w="med" len="med"/>
                      <a:tailEnd type="none" w="med" len="med"/>
                    </a:lnL>
                    <a:lnR>
                      <a:noFill/>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3721">
                <a:tc vMerge="1">
                  <a:txBody>
                    <a:bodyPr/>
                    <a:lstStyle/>
                    <a:p>
                      <a:endParaRPr lang="ru-RU"/>
                    </a:p>
                  </a:txBody>
                  <a:tcPr/>
                </a:tc>
                <a:tc vMerge="1">
                  <a:txBody>
                    <a:bodyPr/>
                    <a:lstStyle/>
                    <a:p>
                      <a:endParaRPr lang="ru-RU"/>
                    </a:p>
                  </a:txBody>
                  <a:tcPr/>
                </a:tc>
                <a:tc vMerge="1">
                  <a:txBody>
                    <a:bodyPr/>
                    <a:lstStyle/>
                    <a:p>
                      <a:endParaRPr lang="ru-RU"/>
                    </a:p>
                  </a:txBody>
                  <a:tcPr/>
                </a:tc>
                <a:tc rowSpan="2">
                  <a:txBody>
                    <a:bodyPr/>
                    <a:lstStyle/>
                    <a:p>
                      <a:pPr fontAlgn="t"/>
                      <a:endParaRPr lang="ru-RU" sz="500">
                        <a:effectLst/>
                      </a:endParaRPr>
                    </a:p>
                    <a:p>
                      <a:pPr marL="0" marR="0" algn="ctr" fontAlgn="t">
                        <a:spcBef>
                          <a:spcPts val="0"/>
                        </a:spcBef>
                        <a:spcAft>
                          <a:spcPts val="0"/>
                        </a:spcAft>
                      </a:pPr>
                      <a:r>
                        <a:rPr lang="ru-RU" sz="500">
                          <a:effectLst/>
                        </a:rPr>
                        <a:t>характеристика </a:t>
                      </a:r>
                    </a:p>
                  </a:txBody>
                  <a:tcPr marL="0" marR="0"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gridSpan="2">
                  <a:txBody>
                    <a:bodyPr/>
                    <a:lstStyle/>
                    <a:p>
                      <a:pPr fontAlgn="t"/>
                      <a:endParaRPr lang="ru-RU" sz="100" dirty="0">
                        <a:effectLst/>
                      </a:endParaRPr>
                    </a:p>
                    <a:p>
                      <a:pPr marL="0" marR="0" algn="ctr" fontAlgn="t">
                        <a:spcBef>
                          <a:spcPts val="0"/>
                        </a:spcBef>
                        <a:spcAft>
                          <a:spcPts val="0"/>
                        </a:spcAft>
                      </a:pPr>
                      <a:r>
                        <a:rPr lang="ru-RU" sz="600" dirty="0">
                          <a:effectLst/>
                        </a:rPr>
                        <a:t>единица измерения </a:t>
                      </a:r>
                    </a:p>
                  </a:txBody>
                  <a:tcPr marL="0" marR="0"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hMerge="1">
                  <a:txBody>
                    <a:bodyPr/>
                    <a:lstStyle/>
                    <a:p>
                      <a:endParaRPr lang="ru-RU"/>
                    </a:p>
                  </a:txBody>
                  <a:tcPr/>
                </a:tc>
                <a:tc gridSpan="12">
                  <a:txBody>
                    <a:bodyPr/>
                    <a:lstStyle/>
                    <a:p>
                      <a:pPr fontAlgn="t"/>
                      <a:endParaRPr lang="ru-RU" sz="800" dirty="0">
                        <a:effectLst/>
                      </a:endParaRPr>
                    </a:p>
                    <a:p>
                      <a:pPr marL="0" marR="0" algn="ctr" fontAlgn="t">
                        <a:spcBef>
                          <a:spcPts val="0"/>
                        </a:spcBef>
                        <a:spcAft>
                          <a:spcPts val="0"/>
                        </a:spcAft>
                      </a:pPr>
                      <a:r>
                        <a:rPr lang="ru-RU" sz="800" dirty="0">
                          <a:effectLst/>
                        </a:rPr>
                        <a:t>значение характеристики </a:t>
                      </a:r>
                    </a:p>
                  </a:txBody>
                  <a:tcPr marL="0" marR="0" marT="0" marB="0">
                    <a:lnL w="4763" cap="flat" cmpd="sng" algn="ctr">
                      <a:solidFill>
                        <a:srgbClr val="000000"/>
                      </a:solidFill>
                      <a:prstDash val="solid"/>
                      <a:round/>
                      <a:headEnd type="none" w="med" len="med"/>
                      <a:tailEnd type="none" w="med" len="med"/>
                    </a:lnL>
                    <a:lnR>
                      <a:noFill/>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74054">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fontAlgn="t"/>
                      <a:endParaRPr lang="ru-RU" sz="500" dirty="0">
                        <a:effectLst/>
                      </a:endParaRPr>
                    </a:p>
                    <a:p>
                      <a:pPr marL="0" marR="0" algn="ctr" fontAlgn="t">
                        <a:spcBef>
                          <a:spcPts val="0"/>
                        </a:spcBef>
                        <a:spcAft>
                          <a:spcPts val="0"/>
                        </a:spcAft>
                      </a:pPr>
                      <a:r>
                        <a:rPr lang="ru-RU" sz="500" dirty="0">
                          <a:effectLst/>
                        </a:rPr>
                        <a:t>код по </a:t>
                      </a:r>
                      <a:r>
                        <a:rPr lang="ru-RU" sz="500" u="none" strike="noStrike" dirty="0">
                          <a:solidFill>
                            <a:schemeClr val="tx1"/>
                          </a:solidFill>
                          <a:effectLst/>
                        </a:rPr>
                        <a:t>ОКЕИ</a:t>
                      </a:r>
                      <a:r>
                        <a:rPr lang="ru-RU" sz="500" dirty="0">
                          <a:solidFill>
                            <a:schemeClr val="tx1"/>
                          </a:solidFill>
                          <a:effectLst/>
                        </a:rPr>
                        <a:t> </a:t>
                      </a:r>
                    </a:p>
                  </a:txBody>
                  <a:tcPr marL="0" marR="0"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fontAlgn="t"/>
                      <a:endParaRPr lang="ru-RU" sz="500">
                        <a:effectLst/>
                      </a:endParaRPr>
                    </a:p>
                    <a:p>
                      <a:pPr marL="0" marR="0" algn="ctr" fontAlgn="t">
                        <a:spcBef>
                          <a:spcPts val="0"/>
                        </a:spcBef>
                        <a:spcAft>
                          <a:spcPts val="0"/>
                        </a:spcAft>
                      </a:pPr>
                      <a:r>
                        <a:rPr lang="ru-RU" sz="500">
                          <a:effectLst/>
                        </a:rPr>
                        <a:t>наименование </a:t>
                      </a:r>
                    </a:p>
                  </a:txBody>
                  <a:tcPr marL="0" marR="0"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gridSpan="7">
                  <a:txBody>
                    <a:bodyPr/>
                    <a:lstStyle/>
                    <a:p>
                      <a:pPr marL="0" marR="0" algn="ctr" fontAlgn="t">
                        <a:spcBef>
                          <a:spcPts val="0"/>
                        </a:spcBef>
                        <a:spcAft>
                          <a:spcPts val="0"/>
                        </a:spcAft>
                      </a:pPr>
                      <a:r>
                        <a:rPr lang="ru-RU" sz="500" dirty="0" smtClean="0">
                          <a:effectLst/>
                        </a:rPr>
                        <a:t>центральный </a:t>
                      </a:r>
                      <a:r>
                        <a:rPr lang="ru-RU" sz="500" dirty="0">
                          <a:effectLst/>
                        </a:rPr>
                        <a:t>аппарат </a:t>
                      </a:r>
                    </a:p>
                  </a:txBody>
                  <a:tcPr marL="0" marR="0"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L="0" marR="0" algn="ctr" fontAlgn="t">
                        <a:spcBef>
                          <a:spcPts val="0"/>
                        </a:spcBef>
                        <a:spcAft>
                          <a:spcPts val="0"/>
                        </a:spcAft>
                      </a:pPr>
                      <a:r>
                        <a:rPr lang="ru-RU" sz="900" b="1" dirty="0" smtClean="0">
                          <a:solidFill>
                            <a:srgbClr val="FF0000"/>
                          </a:solidFill>
                          <a:effectLst/>
                        </a:rPr>
                        <a:t>территориальный </a:t>
                      </a:r>
                      <a:r>
                        <a:rPr lang="ru-RU" sz="900" b="1" dirty="0">
                          <a:solidFill>
                            <a:srgbClr val="FF0000"/>
                          </a:solidFill>
                          <a:effectLst/>
                        </a:rPr>
                        <a:t>орган </a:t>
                      </a:r>
                    </a:p>
                  </a:txBody>
                  <a:tcPr marL="0" marR="0" marT="0" marB="0">
                    <a:lnL w="4763" cap="flat" cmpd="sng" algn="ctr">
                      <a:solidFill>
                        <a:srgbClr val="000000"/>
                      </a:solidFill>
                      <a:prstDash val="solid"/>
                      <a:round/>
                      <a:headEnd type="none" w="med" len="med"/>
                      <a:tailEnd type="none" w="med" len="med"/>
                    </a:lnL>
                    <a:lnR>
                      <a:noFill/>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3555">
                <a:tc gridSpan="18">
                  <a:txBody>
                    <a:bodyPr/>
                    <a:lstStyle/>
                    <a:p>
                      <a:pPr fontAlgn="t"/>
                      <a:endParaRPr lang="ru-RU" sz="500" dirty="0">
                        <a:effectLst/>
                      </a:endParaRPr>
                    </a:p>
                    <a:p>
                      <a:pPr marL="0" marR="0" algn="ctr" fontAlgn="t">
                        <a:spcBef>
                          <a:spcPts val="0"/>
                        </a:spcBef>
                        <a:spcAft>
                          <a:spcPts val="0"/>
                        </a:spcAft>
                      </a:pPr>
                      <a:r>
                        <a:rPr lang="ru-RU" sz="500" dirty="0">
                          <a:effectLst/>
                        </a:rPr>
                        <a:t>отдельные виды товаров (работ, услуг), значения свойств (характеристик) которых устанавливаются с учетом категорий и (или) групп должностей работников </a:t>
                      </a:r>
                    </a:p>
                  </a:txBody>
                  <a:tcPr marL="0" marR="0" marT="0" marB="0">
                    <a:lnL>
                      <a:noFill/>
                    </a:lnL>
                    <a:lnR>
                      <a:noFill/>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0499">
                <a:tc rowSpan="2">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rowSpan="2">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rowSpan="2">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rowSpan="2">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rowSpan="2">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rowSpan="2">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gridSpan="4">
                  <a:txBody>
                    <a:bodyPr/>
                    <a:lstStyle/>
                    <a:p>
                      <a:pPr fontAlgn="t"/>
                      <a:endParaRPr lang="ru-RU" sz="500">
                        <a:effectLst/>
                      </a:endParaRPr>
                    </a:p>
                    <a:p>
                      <a:pPr marL="0" marR="0" algn="ctr" fontAlgn="t">
                        <a:spcBef>
                          <a:spcPts val="0"/>
                        </a:spcBef>
                        <a:spcAft>
                          <a:spcPts val="0"/>
                        </a:spcAft>
                      </a:pPr>
                      <a:r>
                        <a:rPr lang="ru-RU" sz="500">
                          <a:effectLst/>
                        </a:rPr>
                        <a:t>должности государственной гражданской службы категории "руководители" </a:t>
                      </a:r>
                    </a:p>
                  </a:txBody>
                  <a:tcPr marL="0" marR="0"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fontAlgn="t"/>
                      <a:endParaRPr lang="ru-RU" sz="500">
                        <a:effectLst/>
                      </a:endParaRPr>
                    </a:p>
                    <a:p>
                      <a:pPr marL="0" marR="0" algn="ctr" fontAlgn="t">
                        <a:spcBef>
                          <a:spcPts val="0"/>
                        </a:spcBef>
                        <a:spcAft>
                          <a:spcPts val="0"/>
                        </a:spcAft>
                      </a:pPr>
                      <a:r>
                        <a:rPr lang="ru-RU" sz="500">
                          <a:effectLst/>
                        </a:rPr>
                        <a:t>должности государственной гражданской службы категории "помощники (советники)" </a:t>
                      </a:r>
                    </a:p>
                  </a:txBody>
                  <a:tcPr marL="0" marR="0"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rowSpan="2">
                  <a:txBody>
                    <a:bodyPr/>
                    <a:lstStyle/>
                    <a:p>
                      <a:pPr fontAlgn="t"/>
                      <a:endParaRPr lang="ru-RU" sz="500">
                        <a:effectLst/>
                      </a:endParaRPr>
                    </a:p>
                    <a:p>
                      <a:pPr marL="0" marR="0" algn="ctr" fontAlgn="t">
                        <a:spcBef>
                          <a:spcPts val="0"/>
                        </a:spcBef>
                        <a:spcAft>
                          <a:spcPts val="0"/>
                        </a:spcAft>
                      </a:pPr>
                      <a:r>
                        <a:rPr lang="ru-RU" sz="500">
                          <a:effectLst/>
                        </a:rPr>
                        <a:t>должности государственной гражданской службы категории "специалисты" </a:t>
                      </a:r>
                    </a:p>
                  </a:txBody>
                  <a:tcPr marL="0" marR="0"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rowSpan="2">
                  <a:txBody>
                    <a:bodyPr/>
                    <a:lstStyle/>
                    <a:p>
                      <a:pPr fontAlgn="t"/>
                      <a:endParaRPr lang="ru-RU" sz="500">
                        <a:effectLst/>
                      </a:endParaRPr>
                    </a:p>
                    <a:p>
                      <a:pPr marL="0" marR="0" algn="ctr" fontAlgn="t">
                        <a:spcBef>
                          <a:spcPts val="0"/>
                        </a:spcBef>
                        <a:spcAft>
                          <a:spcPts val="0"/>
                        </a:spcAft>
                      </a:pPr>
                      <a:r>
                        <a:rPr lang="ru-RU" sz="500">
                          <a:effectLst/>
                        </a:rPr>
                        <a:t>должности государственной гражданской службы категории "обеспечивающие специалисты" </a:t>
                      </a:r>
                    </a:p>
                  </a:txBody>
                  <a:tcPr marL="0" marR="0"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rowSpan="2">
                  <a:txBody>
                    <a:bodyPr/>
                    <a:lstStyle/>
                    <a:p>
                      <a:pPr fontAlgn="t"/>
                      <a:endParaRPr lang="ru-RU" sz="500" dirty="0">
                        <a:effectLst/>
                      </a:endParaRPr>
                    </a:p>
                    <a:p>
                      <a:pPr marL="0" marR="0" algn="ctr" fontAlgn="t">
                        <a:spcBef>
                          <a:spcPts val="0"/>
                        </a:spcBef>
                        <a:spcAft>
                          <a:spcPts val="0"/>
                        </a:spcAft>
                      </a:pPr>
                      <a:r>
                        <a:rPr lang="ru-RU" sz="500" dirty="0">
                          <a:effectLst/>
                        </a:rPr>
                        <a:t>главная группа должностей государственной гражданской службы категории "руководители" </a:t>
                      </a:r>
                    </a:p>
                  </a:txBody>
                  <a:tcPr marL="0" marR="0"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rowSpan="2">
                  <a:txBody>
                    <a:bodyPr/>
                    <a:lstStyle/>
                    <a:p>
                      <a:pPr fontAlgn="t"/>
                      <a:endParaRPr lang="ru-RU" sz="500">
                        <a:effectLst/>
                      </a:endParaRPr>
                    </a:p>
                    <a:p>
                      <a:pPr marL="0" marR="0" algn="ctr" fontAlgn="t">
                        <a:spcBef>
                          <a:spcPts val="0"/>
                        </a:spcBef>
                        <a:spcAft>
                          <a:spcPts val="0"/>
                        </a:spcAft>
                      </a:pPr>
                      <a:r>
                        <a:rPr lang="ru-RU" sz="500">
                          <a:effectLst/>
                        </a:rPr>
                        <a:t>ведущая группа должностей государственной гражданской службы категории "руководители" </a:t>
                      </a:r>
                    </a:p>
                  </a:txBody>
                  <a:tcPr marL="0" marR="0"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rowSpan="2">
                  <a:txBody>
                    <a:bodyPr/>
                    <a:lstStyle/>
                    <a:p>
                      <a:pPr fontAlgn="t"/>
                      <a:endParaRPr lang="ru-RU" sz="500">
                        <a:effectLst/>
                      </a:endParaRPr>
                    </a:p>
                    <a:p>
                      <a:pPr marL="0" marR="0" algn="ctr" fontAlgn="t">
                        <a:spcBef>
                          <a:spcPts val="0"/>
                        </a:spcBef>
                        <a:spcAft>
                          <a:spcPts val="0"/>
                        </a:spcAft>
                      </a:pPr>
                      <a:r>
                        <a:rPr lang="ru-RU" sz="500">
                          <a:effectLst/>
                        </a:rPr>
                        <a:t>должности государственной гражданской службы категории "помощники (советники)" </a:t>
                      </a:r>
                    </a:p>
                  </a:txBody>
                  <a:tcPr marL="0" marR="0"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rowSpan="2">
                  <a:txBody>
                    <a:bodyPr/>
                    <a:lstStyle/>
                    <a:p>
                      <a:pPr fontAlgn="t"/>
                      <a:endParaRPr lang="ru-RU" sz="500">
                        <a:effectLst/>
                      </a:endParaRPr>
                    </a:p>
                    <a:p>
                      <a:pPr marL="0" marR="0" algn="ctr" fontAlgn="t">
                        <a:spcBef>
                          <a:spcPts val="0"/>
                        </a:spcBef>
                        <a:spcAft>
                          <a:spcPts val="0"/>
                        </a:spcAft>
                      </a:pPr>
                      <a:r>
                        <a:rPr lang="ru-RU" sz="500">
                          <a:effectLst/>
                        </a:rPr>
                        <a:t>должности государственной гражданской службы категории "специалисты" </a:t>
                      </a:r>
                    </a:p>
                  </a:txBody>
                  <a:tcPr marL="0" marR="0"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rowSpan="2">
                  <a:txBody>
                    <a:bodyPr/>
                    <a:lstStyle/>
                    <a:p>
                      <a:pPr fontAlgn="t"/>
                      <a:endParaRPr lang="ru-RU" sz="500">
                        <a:effectLst/>
                      </a:endParaRPr>
                    </a:p>
                    <a:p>
                      <a:pPr marL="0" marR="0" algn="ctr" fontAlgn="t">
                        <a:spcBef>
                          <a:spcPts val="0"/>
                        </a:spcBef>
                        <a:spcAft>
                          <a:spcPts val="0"/>
                        </a:spcAft>
                      </a:pPr>
                      <a:r>
                        <a:rPr lang="ru-RU" sz="500">
                          <a:effectLst/>
                        </a:rPr>
                        <a:t>должности государственной гражданской службы категории "обеспечивающие специалисты" </a:t>
                      </a:r>
                    </a:p>
                  </a:txBody>
                  <a:tcPr marL="0" marR="0" marT="0" marB="0">
                    <a:lnL w="4763" cap="flat" cmpd="sng" algn="ctr">
                      <a:solidFill>
                        <a:srgbClr val="000000"/>
                      </a:solidFill>
                      <a:prstDash val="solid"/>
                      <a:round/>
                      <a:headEnd type="none" w="med" len="med"/>
                      <a:tailEnd type="none" w="med" len="med"/>
                    </a:lnL>
                    <a:lnR>
                      <a:noFill/>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r>
              <a:tr h="131209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fontAlgn="t"/>
                      <a:endParaRPr lang="ru-RU" sz="500">
                        <a:effectLst/>
                      </a:endParaRPr>
                    </a:p>
                    <a:p>
                      <a:pPr marL="0" marR="0" algn="ctr" fontAlgn="t">
                        <a:spcBef>
                          <a:spcPts val="0"/>
                        </a:spcBef>
                        <a:spcAft>
                          <a:spcPts val="0"/>
                        </a:spcAft>
                      </a:pPr>
                      <a:r>
                        <a:rPr lang="ru-RU" sz="500">
                          <a:effectLst/>
                        </a:rPr>
                        <a:t>руководитель или заместитель руководителя федерального государственного органа (за исключением должности руководителя федерального агентства, заместителя руководителя федеральной службы и заместителя руководителя федерального агентства) </a:t>
                      </a:r>
                    </a:p>
                  </a:txBody>
                  <a:tcPr marL="0" marR="0"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fontAlgn="t"/>
                      <a:endParaRPr lang="ru-RU" sz="500">
                        <a:effectLst/>
                      </a:endParaRPr>
                    </a:p>
                    <a:p>
                      <a:pPr marL="0" marR="0" algn="ctr" fontAlgn="t">
                        <a:spcBef>
                          <a:spcPts val="0"/>
                        </a:spcBef>
                        <a:spcAft>
                          <a:spcPts val="0"/>
                        </a:spcAft>
                      </a:pPr>
                      <a:r>
                        <a:rPr lang="ru-RU" sz="500">
                          <a:effectLst/>
                        </a:rPr>
                        <a:t>руководитель федерального государственного органа (в федеральном агентстве), заместитель руководителя федерального государственного органа (в федеральной службе или в федеральном агентстве) </a:t>
                      </a:r>
                    </a:p>
                  </a:txBody>
                  <a:tcPr marL="0" marR="0"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fontAlgn="t"/>
                      <a:endParaRPr lang="ru-RU" sz="500">
                        <a:effectLst/>
                      </a:endParaRPr>
                    </a:p>
                    <a:p>
                      <a:pPr marL="0" marR="0" algn="ctr" fontAlgn="t">
                        <a:spcBef>
                          <a:spcPts val="0"/>
                        </a:spcBef>
                        <a:spcAft>
                          <a:spcPts val="0"/>
                        </a:spcAft>
                      </a:pPr>
                      <a:r>
                        <a:rPr lang="ru-RU" sz="500">
                          <a:effectLst/>
                        </a:rPr>
                        <a:t>руководитель (заместитель руководителя) структурного подразделения федерального государственного органа </a:t>
                      </a:r>
                    </a:p>
                  </a:txBody>
                  <a:tcPr marL="0" marR="0"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fontAlgn="t"/>
                      <a:endParaRPr lang="ru-RU" sz="500">
                        <a:effectLst/>
                      </a:endParaRPr>
                    </a:p>
                    <a:p>
                      <a:pPr marL="0" marR="0" algn="ctr" fontAlgn="t">
                        <a:spcBef>
                          <a:spcPts val="0"/>
                        </a:spcBef>
                        <a:spcAft>
                          <a:spcPts val="0"/>
                        </a:spcAft>
                      </a:pPr>
                      <a:r>
                        <a:rPr lang="ru-RU" sz="500">
                          <a:effectLst/>
                        </a:rPr>
                        <a:t>иные должности государственной гражданской службы </a:t>
                      </a:r>
                    </a:p>
                  </a:txBody>
                  <a:tcPr marL="0" marR="0"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93721">
                <a:tc rowSpan="7">
                  <a:txBody>
                    <a:bodyPr/>
                    <a:lstStyle/>
                    <a:p>
                      <a:pPr fontAlgn="t"/>
                      <a:endParaRPr lang="ru-RU" sz="500">
                        <a:effectLst/>
                      </a:endParaRPr>
                    </a:p>
                    <a:p>
                      <a:pPr marL="0" marR="0" algn="ctr" fontAlgn="t">
                        <a:spcBef>
                          <a:spcPts val="0"/>
                        </a:spcBef>
                        <a:spcAft>
                          <a:spcPts val="0"/>
                        </a:spcAft>
                      </a:pPr>
                      <a:r>
                        <a:rPr lang="ru-RU" sz="500">
                          <a:effectLst/>
                        </a:rPr>
                        <a:t>1. </a:t>
                      </a:r>
                    </a:p>
                  </a:txBody>
                  <a:tcPr marL="0" marR="0" marT="0" marB="0">
                    <a:lnL>
                      <a:noFill/>
                    </a:lnL>
                    <a:lnR>
                      <a:noFill/>
                    </a:lnR>
                    <a:lnT w="4763" cap="flat" cmpd="sng" algn="ctr">
                      <a:solidFill>
                        <a:srgbClr val="000000"/>
                      </a:solidFill>
                      <a:prstDash val="solid"/>
                      <a:round/>
                      <a:headEnd type="none" w="med" len="med"/>
                      <a:tailEnd type="none" w="med" len="med"/>
                    </a:lnT>
                    <a:lnB>
                      <a:noFill/>
                    </a:lnB>
                  </a:tcPr>
                </a:tc>
                <a:tc rowSpan="7">
                  <a:txBody>
                    <a:bodyPr/>
                    <a:lstStyle/>
                    <a:p>
                      <a:pPr fontAlgn="t"/>
                      <a:endParaRPr lang="ru-RU" sz="500" dirty="0">
                        <a:effectLst/>
                      </a:endParaRPr>
                    </a:p>
                    <a:p>
                      <a:pPr marL="0" marR="0" algn="ctr" fontAlgn="t">
                        <a:spcBef>
                          <a:spcPts val="0"/>
                        </a:spcBef>
                        <a:spcAft>
                          <a:spcPts val="0"/>
                        </a:spcAft>
                      </a:pPr>
                      <a:r>
                        <a:rPr lang="ru-RU" sz="500" u="none" strike="noStrike" dirty="0">
                          <a:solidFill>
                            <a:schemeClr val="tx1"/>
                          </a:solidFill>
                          <a:effectLst/>
                        </a:rPr>
                        <a:t>26.20.11</a:t>
                      </a:r>
                      <a:r>
                        <a:rPr lang="ru-RU" sz="500" dirty="0">
                          <a:solidFill>
                            <a:schemeClr val="tx1"/>
                          </a:solidFill>
                          <a:effectLst/>
                        </a:rPr>
                        <a:t> </a:t>
                      </a:r>
                    </a:p>
                  </a:txBody>
                  <a:tcPr marL="0" marR="0" marT="0" marB="0">
                    <a:lnL>
                      <a:noFill/>
                    </a:lnL>
                    <a:lnR>
                      <a:noFill/>
                    </a:lnR>
                    <a:lnT w="4763" cap="flat" cmpd="sng" algn="ctr">
                      <a:solidFill>
                        <a:srgbClr val="000000"/>
                      </a:solidFill>
                      <a:prstDash val="solid"/>
                      <a:round/>
                      <a:headEnd type="none" w="med" len="med"/>
                      <a:tailEnd type="none" w="med" len="med"/>
                    </a:lnT>
                    <a:lnB>
                      <a:noFill/>
                    </a:lnB>
                  </a:tcPr>
                </a:tc>
                <a:tc rowSpan="7">
                  <a:txBody>
                    <a:bodyPr/>
                    <a:lstStyle/>
                    <a:p>
                      <a:pPr fontAlgn="t"/>
                      <a:endParaRPr lang="ru-RU" sz="500" dirty="0">
                        <a:effectLst/>
                      </a:endParaRPr>
                    </a:p>
                    <a:p>
                      <a:pPr marL="0" marR="0" fontAlgn="t">
                        <a:spcBef>
                          <a:spcPts val="0"/>
                        </a:spcBef>
                        <a:spcAft>
                          <a:spcPts val="0"/>
                        </a:spcAft>
                      </a:pPr>
                      <a:r>
                        <a:rPr lang="ru-RU" sz="700" b="1" dirty="0">
                          <a:effectLst/>
                        </a:rPr>
                        <a:t>Компьютеры портативные массой не более 10 кг такие, как ноутбуки, планшетные компьютеры, карманные компьютеры, в том числе совмещающие функции мобильного телефонного аппарата, электронные записные книжки и аналогичная компьютерная техника </a:t>
                      </a:r>
                    </a:p>
                  </a:txBody>
                  <a:tcPr marL="0" marR="0" marT="0" marB="0">
                    <a:lnL>
                      <a:noFill/>
                    </a:lnL>
                    <a:lnR>
                      <a:noFill/>
                    </a:lnR>
                    <a:lnT w="4763" cap="flat" cmpd="sng" algn="ctr">
                      <a:solidFill>
                        <a:srgbClr val="000000"/>
                      </a:solidFill>
                      <a:prstDash val="solid"/>
                      <a:round/>
                      <a:headEnd type="none" w="med" len="med"/>
                      <a:tailEnd type="none" w="med" len="med"/>
                    </a:lnT>
                    <a:lnB>
                      <a:noFill/>
                    </a:lnB>
                  </a:tcPr>
                </a:tc>
                <a:tc>
                  <a:txBody>
                    <a:bodyPr/>
                    <a:lstStyle/>
                    <a:p>
                      <a:pPr fontAlgn="t"/>
                      <a:endParaRPr lang="ru-RU" sz="500">
                        <a:effectLst/>
                      </a:endParaRPr>
                    </a:p>
                    <a:p>
                      <a:pPr marL="0" marR="0" fontAlgn="t">
                        <a:spcBef>
                          <a:spcPts val="0"/>
                        </a:spcBef>
                        <a:spcAft>
                          <a:spcPts val="0"/>
                        </a:spcAft>
                      </a:pPr>
                      <a:r>
                        <a:rPr lang="ru-RU" sz="500">
                          <a:effectLst/>
                        </a:rPr>
                        <a:t>размер и тип экрана </a:t>
                      </a:r>
                    </a:p>
                  </a:txBody>
                  <a:tcPr marL="0" marR="0" marT="0" marB="0">
                    <a:lnL>
                      <a:noFill/>
                    </a:lnL>
                    <a:lnR>
                      <a:noFill/>
                    </a:lnR>
                    <a:lnT w="4763" cap="flat" cmpd="sng" algn="ctr">
                      <a:solidFill>
                        <a:srgbClr val="000000"/>
                      </a:solidFill>
                      <a:prstDash val="solid"/>
                      <a:round/>
                      <a:headEnd type="none" w="med" len="med"/>
                      <a:tailEnd type="none" w="med" len="med"/>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w="4763" cap="flat" cmpd="sng" algn="ctr">
                      <a:solidFill>
                        <a:srgbClr val="000000"/>
                      </a:solidFill>
                      <a:prstDash val="solid"/>
                      <a:round/>
                      <a:headEnd type="none" w="med" len="med"/>
                      <a:tailEnd type="none" w="med" len="med"/>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w="4763" cap="flat" cmpd="sng" algn="ctr">
                      <a:solidFill>
                        <a:srgbClr val="000000"/>
                      </a:solidFill>
                      <a:prstDash val="solid"/>
                      <a:round/>
                      <a:headEnd type="none" w="med" len="med"/>
                      <a:tailEnd type="none" w="med" len="med"/>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w="4763" cap="flat" cmpd="sng" algn="ctr">
                      <a:solidFill>
                        <a:srgbClr val="000000"/>
                      </a:solidFill>
                      <a:prstDash val="solid"/>
                      <a:round/>
                      <a:headEnd type="none" w="med" len="med"/>
                      <a:tailEnd type="none" w="med" len="med"/>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w="4763" cap="flat" cmpd="sng" algn="ctr">
                      <a:solidFill>
                        <a:srgbClr val="000000"/>
                      </a:solidFill>
                      <a:prstDash val="solid"/>
                      <a:round/>
                      <a:headEnd type="none" w="med" len="med"/>
                      <a:tailEnd type="none" w="med" len="med"/>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w="4763" cap="flat" cmpd="sng" algn="ctr">
                      <a:solidFill>
                        <a:srgbClr val="000000"/>
                      </a:solidFill>
                      <a:prstDash val="solid"/>
                      <a:round/>
                      <a:headEnd type="none" w="med" len="med"/>
                      <a:tailEnd type="none" w="med" len="med"/>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w="4763" cap="flat" cmpd="sng" algn="ctr">
                      <a:solidFill>
                        <a:srgbClr val="000000"/>
                      </a:solidFill>
                      <a:prstDash val="solid"/>
                      <a:round/>
                      <a:headEnd type="none" w="med" len="med"/>
                      <a:tailEnd type="none" w="med" len="med"/>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w="4763" cap="flat" cmpd="sng" algn="ctr">
                      <a:solidFill>
                        <a:srgbClr val="000000"/>
                      </a:solidFill>
                      <a:prstDash val="solid"/>
                      <a:round/>
                      <a:headEnd type="none" w="med" len="med"/>
                      <a:tailEnd type="none" w="med" len="med"/>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w="4763" cap="flat" cmpd="sng" algn="ctr">
                      <a:solidFill>
                        <a:srgbClr val="000000"/>
                      </a:solidFill>
                      <a:prstDash val="solid"/>
                      <a:round/>
                      <a:headEnd type="none" w="med" len="med"/>
                      <a:tailEnd type="none" w="med" len="med"/>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w="12700" cap="flat" cmpd="sng" algn="ctr">
                      <a:solidFill>
                        <a:schemeClr val="tx1"/>
                      </a:solidFill>
                      <a:prstDash val="solid"/>
                      <a:round/>
                      <a:headEnd type="none" w="med" len="med"/>
                      <a:tailEnd type="none" w="med" len="med"/>
                    </a:lnR>
                    <a:lnT w="4763" cap="flat" cmpd="sng" algn="ctr">
                      <a:solidFill>
                        <a:srgbClr val="000000"/>
                      </a:solidFill>
                      <a:prstDash val="solid"/>
                      <a:round/>
                      <a:headEnd type="none" w="med" len="med"/>
                      <a:tailEnd type="none" w="med" len="med"/>
                    </a:lnT>
                    <a:lnB>
                      <a:noFill/>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4763" cap="flat" cmpd="sng" algn="ctr">
                      <a:solidFill>
                        <a:srgbClr val="000000"/>
                      </a:solidFill>
                      <a:prstDash val="solid"/>
                      <a:round/>
                      <a:headEnd type="none" w="med" len="med"/>
                      <a:tailEnd type="none" w="med" len="med"/>
                    </a:lnT>
                    <a:lnB>
                      <a:noFill/>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4763" cap="flat" cmpd="sng" algn="ctr">
                      <a:solidFill>
                        <a:srgbClr val="000000"/>
                      </a:solidFill>
                      <a:prstDash val="solid"/>
                      <a:round/>
                      <a:headEnd type="none" w="med" len="med"/>
                      <a:tailEnd type="none" w="med" len="med"/>
                    </a:lnT>
                    <a:lnB>
                      <a:noFill/>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4763" cap="flat" cmpd="sng" algn="ctr">
                      <a:solidFill>
                        <a:srgbClr val="000000"/>
                      </a:solidFill>
                      <a:prstDash val="solid"/>
                      <a:round/>
                      <a:headEnd type="none" w="med" len="med"/>
                      <a:tailEnd type="none" w="med" len="med"/>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w="12700" cap="flat" cmpd="sng" algn="ctr">
                      <a:solidFill>
                        <a:schemeClr val="tx1"/>
                      </a:solidFill>
                      <a:prstDash val="solid"/>
                      <a:round/>
                      <a:headEnd type="none" w="med" len="med"/>
                      <a:tailEnd type="none" w="med" len="med"/>
                    </a:lnL>
                    <a:lnR>
                      <a:noFill/>
                    </a:lnR>
                    <a:lnT w="4763" cap="flat" cmpd="sng" algn="ctr">
                      <a:solidFill>
                        <a:srgbClr val="000000"/>
                      </a:solidFill>
                      <a:prstDash val="solid"/>
                      <a:round/>
                      <a:headEnd type="none" w="med" len="med"/>
                      <a:tailEnd type="none" w="med" len="med"/>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w="4763" cap="flat" cmpd="sng" algn="ctr">
                      <a:solidFill>
                        <a:srgbClr val="000000"/>
                      </a:solidFill>
                      <a:prstDash val="solid"/>
                      <a:round/>
                      <a:headEnd type="none" w="med" len="med"/>
                      <a:tailEnd type="none" w="med" len="med"/>
                    </a:lnT>
                    <a:lnB>
                      <a:noFill/>
                    </a:lnB>
                  </a:tcPr>
                </a:tc>
              </a:tr>
              <a:tr h="2677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fontAlgn="t"/>
                      <a:endParaRPr lang="ru-RU" sz="500">
                        <a:effectLst/>
                      </a:endParaRPr>
                    </a:p>
                    <a:p>
                      <a:pPr marL="0" marR="0" fontAlgn="t">
                        <a:spcBef>
                          <a:spcPts val="0"/>
                        </a:spcBef>
                        <a:spcAft>
                          <a:spcPts val="0"/>
                        </a:spcAft>
                      </a:pPr>
                      <a:r>
                        <a:rPr lang="ru-RU" sz="500">
                          <a:effectLst/>
                        </a:rPr>
                        <a:t>вес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r>
              <a:tr h="8033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fontAlgn="t"/>
                      <a:endParaRPr lang="ru-RU" sz="500">
                        <a:effectLst/>
                      </a:endParaRPr>
                    </a:p>
                    <a:p>
                      <a:pPr marL="0" marR="0" fontAlgn="t">
                        <a:spcBef>
                          <a:spcPts val="0"/>
                        </a:spcBef>
                        <a:spcAft>
                          <a:spcPts val="0"/>
                        </a:spcAft>
                      </a:pPr>
                      <a:r>
                        <a:rPr lang="ru-RU" sz="500">
                          <a:effectLst/>
                        </a:rPr>
                        <a:t>тип процессора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r>
              <a:tr h="93721">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fontAlgn="t"/>
                      <a:endParaRPr lang="ru-RU" sz="500">
                        <a:effectLst/>
                      </a:endParaRPr>
                    </a:p>
                    <a:p>
                      <a:pPr marL="0" marR="0" fontAlgn="t">
                        <a:spcBef>
                          <a:spcPts val="0"/>
                        </a:spcBef>
                        <a:spcAft>
                          <a:spcPts val="0"/>
                        </a:spcAft>
                      </a:pPr>
                      <a:r>
                        <a:rPr lang="ru-RU" sz="500">
                          <a:effectLst/>
                        </a:rPr>
                        <a:t>частота процессора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r>
              <a:tr h="120499">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fontAlgn="t"/>
                      <a:endParaRPr lang="ru-RU" sz="500">
                        <a:effectLst/>
                      </a:endParaRPr>
                    </a:p>
                    <a:p>
                      <a:pPr marL="0" marR="0" fontAlgn="t">
                        <a:spcBef>
                          <a:spcPts val="0"/>
                        </a:spcBef>
                        <a:spcAft>
                          <a:spcPts val="0"/>
                        </a:spcAft>
                      </a:pPr>
                      <a:r>
                        <a:rPr lang="ru-RU" sz="500">
                          <a:effectLst/>
                        </a:rPr>
                        <a:t>размер оперативной памяти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r>
              <a:tr h="93721">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fontAlgn="t"/>
                      <a:endParaRPr lang="ru-RU" sz="500">
                        <a:effectLst/>
                      </a:endParaRPr>
                    </a:p>
                    <a:p>
                      <a:pPr marL="0" marR="0" fontAlgn="t">
                        <a:spcBef>
                          <a:spcPts val="0"/>
                        </a:spcBef>
                        <a:spcAft>
                          <a:spcPts val="0"/>
                        </a:spcAft>
                      </a:pPr>
                      <a:r>
                        <a:rPr lang="ru-RU" sz="500">
                          <a:effectLst/>
                        </a:rPr>
                        <a:t>объем накопителя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r>
              <a:tr h="54893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fontAlgn="t"/>
                      <a:endParaRPr lang="ru-RU" sz="500">
                        <a:effectLst/>
                      </a:endParaRPr>
                    </a:p>
                    <a:p>
                      <a:pPr marL="0" marR="0" fontAlgn="t">
                        <a:spcBef>
                          <a:spcPts val="0"/>
                        </a:spcBef>
                        <a:spcAft>
                          <a:spcPts val="0"/>
                        </a:spcAft>
                      </a:pPr>
                      <a:r>
                        <a:rPr lang="ru-RU" sz="500">
                          <a:effectLst/>
                        </a:rPr>
                        <a:t>тип жесткого диска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r>
              <a:tr h="93721">
                <a:tc rowSpan="6">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a:noFill/>
                    </a:lnL>
                    <a:lnR>
                      <a:noFill/>
                    </a:lnR>
                    <a:lnT>
                      <a:noFill/>
                    </a:lnT>
                    <a:lnB>
                      <a:noFill/>
                    </a:lnB>
                  </a:tcPr>
                </a:tc>
                <a:tc rowSpan="6">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a:noFill/>
                    </a:lnL>
                    <a:lnR>
                      <a:noFill/>
                    </a:lnR>
                    <a:lnT>
                      <a:noFill/>
                    </a:lnT>
                    <a:lnB>
                      <a:noFill/>
                    </a:lnB>
                  </a:tcPr>
                </a:tc>
                <a:tc rowSpan="6">
                  <a:txBody>
                    <a:bodyPr/>
                    <a:lstStyle/>
                    <a:p>
                      <a:pPr fontAlgn="t"/>
                      <a:endParaRPr lang="ru-RU" sz="500" dirty="0">
                        <a:effectLst/>
                      </a:endParaRPr>
                    </a:p>
                    <a:p>
                      <a:pPr marL="0" marR="0" fontAlgn="t">
                        <a:spcBef>
                          <a:spcPts val="0"/>
                        </a:spcBef>
                        <a:spcAft>
                          <a:spcPts val="0"/>
                        </a:spcAft>
                      </a:pPr>
                      <a:r>
                        <a:rPr lang="ru-RU" sz="500" dirty="0">
                          <a:effectLst/>
                        </a:rPr>
                        <a:t>Пояснения по требуемой продукции: ноутбуки, планшетные компьютеры </a:t>
                      </a:r>
                    </a:p>
                  </a:txBody>
                  <a:tcPr marL="0" marR="0" marT="0" marB="0">
                    <a:lnL>
                      <a:noFill/>
                    </a:lnL>
                    <a:lnR>
                      <a:noFill/>
                    </a:lnR>
                    <a:lnT>
                      <a:noFill/>
                    </a:lnT>
                    <a:lnB>
                      <a:noFill/>
                    </a:lnB>
                  </a:tcPr>
                </a:tc>
                <a:tc>
                  <a:txBody>
                    <a:bodyPr/>
                    <a:lstStyle/>
                    <a:p>
                      <a:pPr fontAlgn="t"/>
                      <a:endParaRPr lang="ru-RU" sz="500" dirty="0">
                        <a:effectLst/>
                      </a:endParaRPr>
                    </a:p>
                    <a:p>
                      <a:pPr marL="0" marR="0" fontAlgn="t">
                        <a:spcBef>
                          <a:spcPts val="0"/>
                        </a:spcBef>
                        <a:spcAft>
                          <a:spcPts val="0"/>
                        </a:spcAft>
                      </a:pPr>
                      <a:r>
                        <a:rPr lang="ru-RU" sz="500" dirty="0">
                          <a:effectLst/>
                        </a:rPr>
                        <a:t>оптический привод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r>
              <a:tr h="24099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fontAlgn="t"/>
                      <a:endParaRPr lang="ru-RU" sz="500" dirty="0">
                        <a:effectLst/>
                      </a:endParaRPr>
                    </a:p>
                    <a:p>
                      <a:pPr marL="0" marR="0" fontAlgn="t">
                        <a:spcBef>
                          <a:spcPts val="0"/>
                        </a:spcBef>
                        <a:spcAft>
                          <a:spcPts val="0"/>
                        </a:spcAft>
                      </a:pPr>
                      <a:r>
                        <a:rPr lang="ru-RU" sz="500" dirty="0">
                          <a:effectLst/>
                        </a:rPr>
                        <a:t>наличие модулей </a:t>
                      </a:r>
                      <a:r>
                        <a:rPr lang="en-US" sz="500" dirty="0">
                          <a:effectLst/>
                        </a:rPr>
                        <a:t>Wi-Fi, Bluetooth, </a:t>
                      </a:r>
                      <a:r>
                        <a:rPr lang="ru-RU" sz="500" dirty="0">
                          <a:effectLst/>
                        </a:rPr>
                        <a:t>поддержки 3</a:t>
                      </a:r>
                      <a:r>
                        <a:rPr lang="en-US" sz="500" dirty="0">
                          <a:effectLst/>
                        </a:rPr>
                        <a:t>G (UMTS)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r>
              <a:tr h="93721">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fontAlgn="t"/>
                      <a:endParaRPr lang="ru-RU" sz="500">
                        <a:effectLst/>
                      </a:endParaRPr>
                    </a:p>
                    <a:p>
                      <a:pPr marL="0" marR="0" fontAlgn="t">
                        <a:spcBef>
                          <a:spcPts val="0"/>
                        </a:spcBef>
                        <a:spcAft>
                          <a:spcPts val="0"/>
                        </a:spcAft>
                      </a:pPr>
                      <a:r>
                        <a:rPr lang="ru-RU" sz="500">
                          <a:effectLst/>
                        </a:rPr>
                        <a:t>тип видеоадаптера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r>
              <a:tr h="6694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fontAlgn="t"/>
                      <a:endParaRPr lang="ru-RU" sz="500">
                        <a:effectLst/>
                      </a:endParaRPr>
                    </a:p>
                    <a:p>
                      <a:pPr marL="0" marR="0" fontAlgn="t">
                        <a:spcBef>
                          <a:spcPts val="0"/>
                        </a:spcBef>
                        <a:spcAft>
                          <a:spcPts val="0"/>
                        </a:spcAft>
                      </a:pPr>
                      <a:r>
                        <a:rPr lang="ru-RU" sz="500">
                          <a:effectLst/>
                        </a:rPr>
                        <a:t>время работы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r>
              <a:tr h="93721">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fontAlgn="t"/>
                      <a:endParaRPr lang="ru-RU" sz="500">
                        <a:effectLst/>
                      </a:endParaRPr>
                    </a:p>
                    <a:p>
                      <a:pPr marL="0" marR="0" fontAlgn="t">
                        <a:spcBef>
                          <a:spcPts val="0"/>
                        </a:spcBef>
                        <a:spcAft>
                          <a:spcPts val="0"/>
                        </a:spcAft>
                      </a:pPr>
                      <a:r>
                        <a:rPr lang="ru-RU" sz="500">
                          <a:effectLst/>
                        </a:rPr>
                        <a:t>операционная система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r>
              <a:tr h="200831">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fontAlgn="t"/>
                      <a:endParaRPr lang="ru-RU" sz="500">
                        <a:effectLst/>
                      </a:endParaRPr>
                    </a:p>
                    <a:p>
                      <a:pPr marL="0" marR="0" fontAlgn="t">
                        <a:spcBef>
                          <a:spcPts val="0"/>
                        </a:spcBef>
                        <a:spcAft>
                          <a:spcPts val="0"/>
                        </a:spcAft>
                      </a:pPr>
                      <a:r>
                        <a:rPr lang="ru-RU" sz="500">
                          <a:effectLst/>
                        </a:rPr>
                        <a:t>предустановленное программное обеспечение </a:t>
                      </a:r>
                    </a:p>
                  </a:txBody>
                  <a:tcPr marL="0" marR="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a:noFill/>
                    </a:lnB>
                  </a:tcPr>
                </a:tc>
              </a:tr>
              <a:tr h="682825">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w="4763" cap="flat" cmpd="sng" algn="ctr">
                      <a:solidFill>
                        <a:srgbClr val="000000"/>
                      </a:solidFill>
                      <a:prstDash val="solid"/>
                      <a:round/>
                      <a:headEnd type="none" w="med" len="med"/>
                      <a:tailEnd type="none" w="med" len="med"/>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w="4763" cap="flat" cmpd="sng" algn="ctr">
                      <a:solidFill>
                        <a:srgbClr val="000000"/>
                      </a:solidFill>
                      <a:prstDash val="solid"/>
                      <a:round/>
                      <a:headEnd type="none" w="med" len="med"/>
                      <a:tailEnd type="none" w="med" len="med"/>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a:noFill/>
                    </a:lnL>
                    <a:lnR>
                      <a:noFill/>
                    </a:lnR>
                    <a:lnT>
                      <a:noFill/>
                    </a:lnT>
                    <a:lnB w="4763" cap="flat" cmpd="sng" algn="ctr">
                      <a:solidFill>
                        <a:srgbClr val="000000"/>
                      </a:solidFill>
                      <a:prstDash val="solid"/>
                      <a:round/>
                      <a:headEnd type="none" w="med" len="med"/>
                      <a:tailEnd type="none" w="med" len="med"/>
                    </a:lnB>
                  </a:tcPr>
                </a:tc>
                <a:tc>
                  <a:txBody>
                    <a:bodyPr/>
                    <a:lstStyle/>
                    <a:p>
                      <a:pPr fontAlgn="t"/>
                      <a:endParaRPr lang="ru-RU" sz="500" dirty="0">
                        <a:effectLst/>
                      </a:endParaRPr>
                    </a:p>
                    <a:p>
                      <a:pPr marL="0" marR="0" fontAlgn="t">
                        <a:spcBef>
                          <a:spcPts val="0"/>
                        </a:spcBef>
                        <a:spcAft>
                          <a:spcPts val="0"/>
                        </a:spcAft>
                      </a:pPr>
                      <a:r>
                        <a:rPr lang="ru-RU" sz="900" b="1" dirty="0">
                          <a:effectLst/>
                        </a:rPr>
                        <a:t>предельная цена на ноутбук </a:t>
                      </a:r>
                    </a:p>
                  </a:txBody>
                  <a:tcPr marL="0" marR="0" marT="0" marB="0">
                    <a:lnL>
                      <a:noFill/>
                    </a:lnL>
                    <a:lnR>
                      <a:noFill/>
                    </a:lnR>
                    <a:lnT w="12700" cap="flat" cmpd="sng" algn="ctr">
                      <a:solidFill>
                        <a:schemeClr val="tx1"/>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a:noFill/>
                    </a:lnL>
                    <a:lnR>
                      <a:noFill/>
                    </a:lnR>
                    <a:lnT w="12700" cap="flat" cmpd="sng" algn="ctr">
                      <a:solidFill>
                        <a:schemeClr val="tx1"/>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a:noFill/>
                    </a:lnL>
                    <a:lnR>
                      <a:noFill/>
                    </a:lnR>
                    <a:lnT w="12700" cap="flat" cmpd="sng" algn="ctr">
                      <a:solidFill>
                        <a:schemeClr val="tx1"/>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fontAlgn="t"/>
                      <a:endParaRPr lang="ru-RU" sz="500" dirty="0">
                        <a:effectLst/>
                      </a:endParaRPr>
                    </a:p>
                    <a:p>
                      <a:pPr marL="0" marR="0" algn="ctr" fontAlgn="t">
                        <a:spcBef>
                          <a:spcPts val="0"/>
                        </a:spcBef>
                        <a:spcAft>
                          <a:spcPts val="0"/>
                        </a:spcAft>
                      </a:pPr>
                      <a:r>
                        <a:rPr lang="ru-RU" sz="500" dirty="0">
                          <a:effectLst/>
                        </a:rPr>
                        <a:t>не более 100 тыс. </a:t>
                      </a:r>
                    </a:p>
                  </a:txBody>
                  <a:tcPr marL="0" marR="0" marT="0" marB="0">
                    <a:lnL>
                      <a:noFill/>
                    </a:lnL>
                    <a:lnR>
                      <a:noFill/>
                    </a:lnR>
                    <a:lnT w="12700" cap="flat" cmpd="sng" algn="ctr">
                      <a:solidFill>
                        <a:schemeClr val="tx1"/>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fontAlgn="t"/>
                      <a:endParaRPr lang="ru-RU" sz="500" dirty="0">
                        <a:effectLst/>
                      </a:endParaRPr>
                    </a:p>
                    <a:p>
                      <a:pPr marL="0" marR="0" algn="ctr" fontAlgn="t">
                        <a:spcBef>
                          <a:spcPts val="0"/>
                        </a:spcBef>
                        <a:spcAft>
                          <a:spcPts val="0"/>
                        </a:spcAft>
                      </a:pPr>
                      <a:r>
                        <a:rPr lang="ru-RU" sz="500" dirty="0">
                          <a:effectLst/>
                        </a:rPr>
                        <a:t>не более 100 тыс. </a:t>
                      </a:r>
                    </a:p>
                  </a:txBody>
                  <a:tcPr marL="0" marR="0" marT="0" marB="0">
                    <a:lnL>
                      <a:noFill/>
                    </a:lnL>
                    <a:lnR>
                      <a:noFill/>
                    </a:lnR>
                    <a:lnT w="12700" cap="flat" cmpd="sng" algn="ctr">
                      <a:solidFill>
                        <a:schemeClr val="tx1"/>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fontAlgn="t"/>
                      <a:endParaRPr lang="ru-RU" sz="500" dirty="0">
                        <a:effectLst/>
                      </a:endParaRPr>
                    </a:p>
                    <a:p>
                      <a:pPr marL="0" marR="0" algn="ctr" fontAlgn="t">
                        <a:spcBef>
                          <a:spcPts val="0"/>
                        </a:spcBef>
                        <a:spcAft>
                          <a:spcPts val="0"/>
                        </a:spcAft>
                      </a:pPr>
                      <a:r>
                        <a:rPr lang="ru-RU" sz="500" dirty="0">
                          <a:effectLst/>
                        </a:rPr>
                        <a:t>не более 100 тыс. </a:t>
                      </a:r>
                    </a:p>
                  </a:txBody>
                  <a:tcPr marL="0" marR="0" marT="0" marB="0">
                    <a:lnL>
                      <a:noFill/>
                    </a:lnL>
                    <a:lnR>
                      <a:noFill/>
                    </a:lnR>
                    <a:lnT w="12700" cap="flat" cmpd="sng" algn="ctr">
                      <a:solidFill>
                        <a:schemeClr val="tx1"/>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a:noFill/>
                    </a:lnL>
                    <a:lnR>
                      <a:noFill/>
                    </a:lnR>
                    <a:lnT w="12700" cap="flat" cmpd="sng" algn="ctr">
                      <a:solidFill>
                        <a:schemeClr val="tx1"/>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fontAlgn="t"/>
                      <a:endParaRPr lang="ru-RU" sz="500" dirty="0">
                        <a:effectLst/>
                      </a:endParaRPr>
                    </a:p>
                    <a:p>
                      <a:pPr marL="0" marR="0" algn="ctr" fontAlgn="t">
                        <a:spcBef>
                          <a:spcPts val="0"/>
                        </a:spcBef>
                        <a:spcAft>
                          <a:spcPts val="0"/>
                        </a:spcAft>
                      </a:pPr>
                      <a:r>
                        <a:rPr lang="ru-RU" sz="500" dirty="0">
                          <a:effectLst/>
                        </a:rPr>
                        <a:t>не более 80 тыс. </a:t>
                      </a:r>
                    </a:p>
                  </a:txBody>
                  <a:tcPr marL="0" marR="0" marT="0" marB="0">
                    <a:lnL>
                      <a:noFill/>
                    </a:lnL>
                    <a:lnR>
                      <a:noFill/>
                    </a:lnR>
                    <a:lnT w="12700" cap="flat" cmpd="sng" algn="ctr">
                      <a:solidFill>
                        <a:schemeClr val="tx1"/>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a:noFill/>
                    </a:lnL>
                    <a:lnR>
                      <a:noFill/>
                    </a:lnR>
                    <a:lnT w="12700" cap="flat" cmpd="sng" algn="ctr">
                      <a:solidFill>
                        <a:schemeClr val="tx1"/>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fontAlgn="t"/>
                      <a:endParaRPr lang="ru-RU" sz="500" dirty="0">
                        <a:effectLst/>
                      </a:endParaRPr>
                    </a:p>
                    <a:p>
                      <a:pPr marL="0" marR="0" fontAlgn="t">
                        <a:spcBef>
                          <a:spcPts val="0"/>
                        </a:spcBef>
                        <a:spcAft>
                          <a:spcPts val="0"/>
                        </a:spcAft>
                      </a:pPr>
                      <a:r>
                        <a:rPr lang="ru-RU" sz="500" dirty="0">
                          <a:effectLst/>
                        </a:rPr>
                        <a:t>  </a:t>
                      </a:r>
                    </a:p>
                  </a:txBody>
                  <a:tcPr marL="0" marR="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fontAlgn="t"/>
                      <a:endParaRPr lang="ru-RU" sz="500" b="1" dirty="0">
                        <a:effectLst/>
                      </a:endParaRPr>
                    </a:p>
                    <a:p>
                      <a:pPr marL="0" marR="0" algn="ctr" fontAlgn="t">
                        <a:spcBef>
                          <a:spcPts val="0"/>
                        </a:spcBef>
                        <a:spcAft>
                          <a:spcPts val="0"/>
                        </a:spcAft>
                      </a:pPr>
                      <a:r>
                        <a:rPr lang="ru-RU" sz="700" b="1" dirty="0">
                          <a:solidFill>
                            <a:srgbClr val="FF0000"/>
                          </a:solidFill>
                          <a:effectLst/>
                        </a:rPr>
                        <a:t>не более 80 тыс.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fontAlgn="t"/>
                      <a:endParaRPr lang="ru-RU" sz="500" b="1" dirty="0">
                        <a:effectLst/>
                      </a:endParaRPr>
                    </a:p>
                    <a:p>
                      <a:pPr marL="0" marR="0" algn="ctr" fontAlgn="t">
                        <a:spcBef>
                          <a:spcPts val="0"/>
                        </a:spcBef>
                        <a:spcAft>
                          <a:spcPts val="0"/>
                        </a:spcAft>
                      </a:pPr>
                      <a:r>
                        <a:rPr lang="ru-RU" sz="500" b="1" dirty="0">
                          <a:effectLst/>
                        </a:rPr>
                        <a:t>не более 80 тыс. (за исключением должности начальника отдела территориального органа, заместителя начальника отдела территориального органа)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fontAlgn="t"/>
                      <a:endParaRPr lang="ru-RU" sz="500" b="1" dirty="0">
                        <a:effectLst/>
                      </a:endParaRPr>
                    </a:p>
                    <a:p>
                      <a:pPr marL="0" marR="0" algn="ctr" fontAlgn="t">
                        <a:spcBef>
                          <a:spcPts val="0"/>
                        </a:spcBef>
                        <a:spcAft>
                          <a:spcPts val="0"/>
                        </a:spcAft>
                      </a:pPr>
                      <a:r>
                        <a:rPr lang="ru-RU" sz="700" b="1" dirty="0">
                          <a:solidFill>
                            <a:srgbClr val="FF0000"/>
                          </a:solidFill>
                          <a:effectLst/>
                        </a:rPr>
                        <a:t>не более 60 тыс.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fontAlgn="t"/>
                      <a:endParaRPr lang="ru-RU" sz="500">
                        <a:effectLst/>
                      </a:endParaRPr>
                    </a:p>
                    <a:p>
                      <a:pPr marL="0" marR="0" fontAlgn="t">
                        <a:spcBef>
                          <a:spcPts val="0"/>
                        </a:spcBef>
                        <a:spcAft>
                          <a:spcPts val="0"/>
                        </a:spcAft>
                      </a:pPr>
                      <a:r>
                        <a:rPr lang="ru-RU" sz="500">
                          <a:effectLst/>
                        </a:rPr>
                        <a:t>  </a:t>
                      </a:r>
                    </a:p>
                  </a:txBody>
                  <a:tcPr marL="0" marR="0" marT="0" marB="0">
                    <a:lnL w="12700" cap="flat" cmpd="sng" algn="ctr">
                      <a:solidFill>
                        <a:schemeClr val="tx1"/>
                      </a:solidFill>
                      <a:prstDash val="solid"/>
                      <a:round/>
                      <a:headEnd type="none" w="med" len="med"/>
                      <a:tailEnd type="none" w="med" len="med"/>
                    </a:lnL>
                    <a:lnR>
                      <a:noFill/>
                    </a:lnR>
                    <a:lnT>
                      <a:noFill/>
                    </a:lnT>
                    <a:lnB w="4763" cap="flat" cmpd="sng" algn="ctr">
                      <a:solidFill>
                        <a:srgbClr val="000000"/>
                      </a:solidFill>
                      <a:prstDash val="solid"/>
                      <a:round/>
                      <a:headEnd type="none" w="med" len="med"/>
                      <a:tailEnd type="none" w="med" len="med"/>
                    </a:lnB>
                  </a:tcPr>
                </a:tc>
                <a:tc>
                  <a:txBody>
                    <a:bodyPr/>
                    <a:lstStyle/>
                    <a:p>
                      <a:pPr fontAlgn="t"/>
                      <a:endParaRPr lang="ru-RU" sz="500" dirty="0">
                        <a:effectLst/>
                      </a:endParaRPr>
                    </a:p>
                  </a:txBody>
                  <a:tcPr marL="0" marR="0" marT="0" marB="0">
                    <a:lnL>
                      <a:noFill/>
                    </a:lnL>
                    <a:lnR>
                      <a:noFill/>
                    </a:lnR>
                    <a:lnT>
                      <a:noFill/>
                    </a:lnT>
                    <a:lnB w="4763"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727971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1700" y="310575"/>
            <a:ext cx="6096000" cy="1169551"/>
          </a:xfrm>
          <a:prstGeom prst="rect">
            <a:avLst/>
          </a:prstGeom>
        </p:spPr>
        <p:txBody>
          <a:bodyPr>
            <a:spAutoFit/>
          </a:bodyPr>
          <a:lstStyle/>
          <a:p>
            <a:r>
              <a:rPr lang="ru-RU" b="1" dirty="0">
                <a:latin typeface="PT Sans"/>
              </a:rPr>
              <a:t>Приказ Минэкономразвития России от 02.10.2013 N 567 </a:t>
            </a:r>
            <a:r>
              <a:rPr lang="ru-RU" dirty="0">
                <a:latin typeface="PT Sans"/>
              </a:rPr>
              <a:t>"Об утверждении Методических рекомендаций по применению методов определения начальной (максимальной) цены контракта, цены контракта, заключаемого с единственным поставщиком (подрядчиком, исполнителем)"</a:t>
            </a:r>
          </a:p>
        </p:txBody>
      </p:sp>
      <p:sp>
        <p:nvSpPr>
          <p:cNvPr id="3" name="Прямоугольник 2"/>
          <p:cNvSpPr/>
          <p:nvPr/>
        </p:nvSpPr>
        <p:spPr>
          <a:xfrm>
            <a:off x="3317992" y="1779687"/>
            <a:ext cx="4374916" cy="307777"/>
          </a:xfrm>
          <a:prstGeom prst="rect">
            <a:avLst/>
          </a:prstGeom>
        </p:spPr>
        <p:txBody>
          <a:bodyPr wrap="none">
            <a:spAutoFit/>
          </a:bodyPr>
          <a:lstStyle/>
          <a:p>
            <a:r>
              <a:rPr lang="ru-RU" b="1" dirty="0">
                <a:latin typeface="Arial" panose="020B0604020202020204" pitchFamily="34" charset="0"/>
              </a:rPr>
              <a:t>IV. Определение НМЦК нормативным методом</a:t>
            </a:r>
            <a:endParaRPr lang="ru-RU" dirty="0"/>
          </a:p>
        </p:txBody>
      </p:sp>
      <p:sp>
        <p:nvSpPr>
          <p:cNvPr id="4" name="Rectangle 1"/>
          <p:cNvSpPr>
            <a:spLocks noChangeArrowheads="1"/>
          </p:cNvSpPr>
          <p:nvPr/>
        </p:nvSpPr>
        <p:spPr bwMode="auto">
          <a:xfrm>
            <a:off x="975360" y="2246963"/>
            <a:ext cx="9509334" cy="176971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3429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342900" algn="l" defTabSz="914400" rtl="0" eaLnBrk="0" fontAlgn="base" latinLnBrk="0" hangingPunct="0">
              <a:lnSpc>
                <a:spcPct val="100000"/>
              </a:lnSpc>
              <a:spcBef>
                <a:spcPct val="0"/>
              </a:spcBef>
              <a:spcAft>
                <a:spcPct val="0"/>
              </a:spcAft>
              <a:buClrTx/>
              <a:buSzTx/>
              <a:buFontTx/>
              <a:buNone/>
              <a:tabLst/>
            </a:pPr>
            <a:r>
              <a:rPr kumimoji="0" lang="ru-RU" altLang="ru-RU" sz="15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Определение НМЦК нормативным методом рекомендуется осуществлять по формуле:</a:t>
            </a:r>
            <a:endParaRPr kumimoji="0" lang="ru-RU" altLang="ru-RU" sz="400" b="0" i="0" u="none" strike="noStrike" cap="none" normalizeH="0" baseline="0" dirty="0" smtClean="0">
              <a:ln>
                <a:noFill/>
              </a:ln>
              <a:solidFill>
                <a:schemeClr val="tx1"/>
              </a:solidFill>
              <a:effectLst/>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altLang="ru-RU" sz="15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ru-RU" sz="15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lang="en-US" altLang="ru-RU" sz="1500" dirty="0">
              <a:solidFill>
                <a:srgbClr val="000000"/>
              </a:solidFill>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altLang="ru-RU" sz="400" b="0" i="0" u="none" strike="noStrike" cap="none" normalizeH="0" baseline="0" dirty="0" smtClean="0">
              <a:ln>
                <a:noFill/>
              </a:ln>
              <a:solidFill>
                <a:schemeClr val="tx1"/>
              </a:solidFill>
              <a:effectLst/>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altLang="ru-RU" sz="15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где:</a:t>
            </a:r>
            <a:endParaRPr kumimoji="0" lang="ru-RU" altLang="ru-RU" sz="400" b="0" i="0" u="none" strike="noStrike" cap="none" normalizeH="0" baseline="0" dirty="0" smtClean="0">
              <a:ln>
                <a:noFill/>
              </a:ln>
              <a:solidFill>
                <a:schemeClr val="tx1"/>
              </a:solidFill>
              <a:effectLst/>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altLang="ru-RU" sz="15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ru-RU" altLang="ru-RU"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ru-RU" altLang="ru-RU" sz="15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НМЦК, определяемая нормативным методом;</a:t>
            </a:r>
            <a:endParaRPr kumimoji="0" lang="ru-RU" altLang="ru-RU" sz="400" b="0" i="0" u="none" strike="noStrike" cap="none" normalizeH="0" baseline="0" dirty="0" smtClean="0">
              <a:ln>
                <a:noFill/>
              </a:ln>
              <a:solidFill>
                <a:schemeClr val="tx1"/>
              </a:solidFill>
              <a:effectLst/>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altLang="ru-RU" sz="15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v - количество (объем) закупаемого товара (работы, услуги);</a:t>
            </a:r>
            <a:endParaRPr kumimoji="0" lang="ru-RU" altLang="ru-RU" sz="400" b="0" i="0" u="none" strike="noStrike" cap="none" normalizeH="0" baseline="0" dirty="0" smtClean="0">
              <a:ln>
                <a:noFill/>
              </a:ln>
              <a:solidFill>
                <a:schemeClr val="tx1"/>
              </a:solidFill>
              <a:effectLst/>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altLang="ru-RU" sz="15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ru-RU" altLang="ru-RU"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ru-RU" altLang="ru-RU" sz="15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предельная цена единицы товара, работы, услуги, установленная в рамках нормирования в сфере закупок.</a:t>
            </a:r>
          </a:p>
        </p:txBody>
      </p:sp>
      <p:pic>
        <p:nvPicPr>
          <p:cNvPr id="3074" name="Picture 2" descr="Рисунок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3710" y="2589847"/>
            <a:ext cx="2324446" cy="34385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Рисунок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455" y="3316865"/>
            <a:ext cx="933450" cy="2000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Рисунок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460" y="3764280"/>
            <a:ext cx="428625" cy="200025"/>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96240" y="4783515"/>
            <a:ext cx="11289030" cy="1077218"/>
          </a:xfrm>
          <a:prstGeom prst="rect">
            <a:avLst/>
          </a:prstGeom>
        </p:spPr>
        <p:txBody>
          <a:bodyPr wrap="square">
            <a:spAutoFit/>
          </a:bodyPr>
          <a:lstStyle/>
          <a:p>
            <a:r>
              <a:rPr lang="ru-RU" sz="1600" dirty="0"/>
              <a:t>Нормативный метод может применяться для определения НМЦК (если цена товара, работы, услуги нормируется в соответствии с действующим законодательством Российской Федерации) совместно с методом сопоставимых рыночных цен (анализа рынка). При этом полученная НМЦК не может превышать значения, рассчитанного в соответствии с пунктом 4.2 настоящих Рекомендаций.</a:t>
            </a:r>
          </a:p>
        </p:txBody>
      </p:sp>
    </p:spTree>
    <p:extLst>
      <p:ext uri="{BB962C8B-B14F-4D97-AF65-F5344CB8AC3E}">
        <p14:creationId xmlns:p14="http://schemas.microsoft.com/office/powerpoint/2010/main" val="34944021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nchor="ctr"/>
          <a:lstStyle/>
          <a:p>
            <a:pPr algn="ctr"/>
            <a:r>
              <a:rPr lang="ru-RU" sz="2800" b="1" dirty="0"/>
              <a:t>Тарифный метод</a:t>
            </a:r>
          </a:p>
        </p:txBody>
      </p:sp>
      <p:sp>
        <p:nvSpPr>
          <p:cNvPr id="3" name="Текст 2"/>
          <p:cNvSpPr>
            <a:spLocks noGrp="1"/>
          </p:cNvSpPr>
          <p:nvPr>
            <p:ph type="body" idx="2"/>
          </p:nvPr>
        </p:nvSpPr>
        <p:spPr>
          <a:xfrm>
            <a:off x="729074" y="5006526"/>
            <a:ext cx="10855285" cy="1394273"/>
          </a:xfrm>
        </p:spPr>
        <p:txBody>
          <a:bodyPr/>
          <a:lstStyle/>
          <a:p>
            <a:pPr marL="0" indent="0">
              <a:spcBef>
                <a:spcPts val="0"/>
              </a:spcBef>
              <a:spcAft>
                <a:spcPts val="1200"/>
              </a:spcAft>
            </a:pPr>
            <a:r>
              <a:rPr lang="ru-RU" sz="1400" dirty="0" smtClean="0"/>
              <a:t>Ч. </a:t>
            </a:r>
            <a:r>
              <a:rPr lang="en-US" sz="1400" dirty="0" smtClean="0"/>
              <a:t>8</a:t>
            </a:r>
            <a:r>
              <a:rPr lang="ru-RU" sz="1400" dirty="0" smtClean="0"/>
              <a:t> статьи 22 Закона №44-ФЗ</a:t>
            </a:r>
          </a:p>
          <a:p>
            <a:pPr marL="0" indent="0">
              <a:spcBef>
                <a:spcPts val="0"/>
              </a:spcBef>
              <a:spcAft>
                <a:spcPts val="1200"/>
              </a:spcAft>
            </a:pPr>
            <a:r>
              <a:rPr lang="ru-RU" sz="1400" dirty="0"/>
              <a:t>Приказ Минэкономразвития России от 02.10.2013 N 567 </a:t>
            </a:r>
            <a:endParaRPr lang="en-US" sz="1400" dirty="0" smtClean="0"/>
          </a:p>
          <a:p>
            <a:pPr marL="0" indent="0">
              <a:spcBef>
                <a:spcPts val="0"/>
              </a:spcBef>
              <a:spcAft>
                <a:spcPts val="1200"/>
              </a:spcAft>
            </a:pPr>
            <a:r>
              <a:rPr lang="ru-RU" sz="1400" dirty="0"/>
              <a:t>Указание Банка России от 09.10.2025 N </a:t>
            </a:r>
            <a:r>
              <a:rPr lang="ru-RU" sz="1400" dirty="0" smtClean="0"/>
              <a:t>7204-У (тарифы на ОСАГО)</a:t>
            </a:r>
          </a:p>
          <a:p>
            <a:pPr marL="0" indent="0">
              <a:spcBef>
                <a:spcPts val="0"/>
              </a:spcBef>
              <a:spcAft>
                <a:spcPts val="1200"/>
              </a:spcAft>
            </a:pPr>
            <a:r>
              <a:rPr lang="ru-RU" sz="1400" dirty="0"/>
              <a:t>Федеральный закон от 27.07.2010 N </a:t>
            </a:r>
            <a:r>
              <a:rPr lang="ru-RU" sz="1400" dirty="0" smtClean="0"/>
              <a:t>190-ФЗ, </a:t>
            </a:r>
            <a:r>
              <a:rPr lang="ru-RU" sz="1400" dirty="0"/>
              <a:t>Постановление Правительства РФ от 07.03.95 N </a:t>
            </a:r>
            <a:r>
              <a:rPr lang="ru-RU" sz="1400" dirty="0" smtClean="0"/>
              <a:t>239 и т.д.</a:t>
            </a:r>
            <a:endParaRPr lang="ru-RU" sz="1400" dirty="0"/>
          </a:p>
          <a:p>
            <a:pPr marL="0" indent="0">
              <a:spcBef>
                <a:spcPts val="0"/>
              </a:spcBef>
              <a:spcAft>
                <a:spcPts val="1200"/>
              </a:spcAft>
            </a:pPr>
            <a:endParaRPr lang="ru-RU" sz="1400" dirty="0" smtClean="0"/>
          </a:p>
        </p:txBody>
      </p:sp>
    </p:spTree>
    <p:extLst>
      <p:ext uri="{BB962C8B-B14F-4D97-AF65-F5344CB8AC3E}">
        <p14:creationId xmlns:p14="http://schemas.microsoft.com/office/powerpoint/2010/main" val="1494482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961" y="1314451"/>
            <a:ext cx="11934825" cy="4924425"/>
          </a:xfrm>
          <a:prstGeom prst="rect">
            <a:avLst/>
          </a:prstGeom>
          <a:noFill/>
        </p:spPr>
        <p:txBody>
          <a:bodyPr wrap="square" rtlCol="0">
            <a:spAutoFit/>
          </a:bodyPr>
          <a:lstStyle/>
          <a:p>
            <a:pPr>
              <a:spcAft>
                <a:spcPts val="1200"/>
              </a:spcAft>
            </a:pPr>
            <a:r>
              <a:rPr lang="ru-RU" sz="2400" b="1" dirty="0" smtClean="0"/>
              <a:t>Статьей 22 Закона №44-ФЗ предусмотрено обоснование и определение:</a:t>
            </a:r>
          </a:p>
          <a:p>
            <a:pPr>
              <a:spcAft>
                <a:spcPts val="1200"/>
              </a:spcAft>
            </a:pPr>
            <a:endParaRPr lang="ru-RU" sz="2400" dirty="0"/>
          </a:p>
          <a:p>
            <a:pPr>
              <a:spcAft>
                <a:spcPts val="1200"/>
              </a:spcAft>
            </a:pPr>
            <a:r>
              <a:rPr lang="ru-RU" sz="2400" b="1" dirty="0" smtClean="0"/>
              <a:t>Начальной (максимальной) цены контракта</a:t>
            </a:r>
            <a:r>
              <a:rPr lang="ru-RU" sz="2400" dirty="0"/>
              <a:t> </a:t>
            </a:r>
            <a:r>
              <a:rPr lang="ru-RU" sz="2400" dirty="0" smtClean="0"/>
              <a:t>- при осуществлении конкурентных способов закупок.</a:t>
            </a:r>
          </a:p>
          <a:p>
            <a:pPr>
              <a:spcAft>
                <a:spcPts val="1200"/>
              </a:spcAft>
            </a:pPr>
            <a:r>
              <a:rPr lang="ru-RU" sz="2400" b="1" dirty="0" smtClean="0"/>
              <a:t>Суммы цен товаров, работ и услуг</a:t>
            </a:r>
            <a:r>
              <a:rPr lang="ru-RU" sz="2400" dirty="0" smtClean="0"/>
              <a:t> – при закупках «без объема» (ч. 24 ст. 22 Закона №44-ФЗ).</a:t>
            </a:r>
          </a:p>
          <a:p>
            <a:pPr>
              <a:spcAft>
                <a:spcPts val="1200"/>
              </a:spcAft>
            </a:pPr>
            <a:r>
              <a:rPr lang="ru-RU" sz="2400" b="1" dirty="0" smtClean="0"/>
              <a:t>Максимального значения цены контракта</a:t>
            </a:r>
            <a:r>
              <a:rPr lang="ru-RU" sz="2400" dirty="0" smtClean="0"/>
              <a:t> – при закупках «без объема», а также в случаях когда в контракте </a:t>
            </a:r>
            <a:r>
              <a:rPr lang="ru-RU" sz="2400" dirty="0"/>
              <a:t>указываются ориентировочное значение цены контракта либо формула </a:t>
            </a:r>
            <a:r>
              <a:rPr lang="ru-RU" sz="2400" dirty="0" smtClean="0"/>
              <a:t>цены.</a:t>
            </a:r>
          </a:p>
          <a:p>
            <a:pPr>
              <a:spcAft>
                <a:spcPts val="1200"/>
              </a:spcAft>
            </a:pPr>
            <a:r>
              <a:rPr lang="ru-RU" sz="2400" b="1" dirty="0" smtClean="0"/>
              <a:t>Цены контракта, заключаемого с единственным поставщиком, подрядчиком, исполнителем</a:t>
            </a:r>
            <a:r>
              <a:rPr lang="ru-RU" sz="2400" dirty="0" smtClean="0"/>
              <a:t>. (ч. 4 ст. 93 Закона №44-ФЗ)</a:t>
            </a:r>
          </a:p>
        </p:txBody>
      </p:sp>
    </p:spTree>
    <p:extLst>
      <p:ext uri="{BB962C8B-B14F-4D97-AF65-F5344CB8AC3E}">
        <p14:creationId xmlns:p14="http://schemas.microsoft.com/office/powerpoint/2010/main" val="8644570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725508"/>
            <a:ext cx="11807190" cy="2308324"/>
          </a:xfrm>
          <a:prstGeom prst="rect">
            <a:avLst/>
          </a:prstGeom>
        </p:spPr>
        <p:txBody>
          <a:bodyPr wrap="square">
            <a:spAutoFit/>
          </a:bodyPr>
          <a:lstStyle/>
          <a:p>
            <a:r>
              <a:rPr lang="en-US" sz="1800" dirty="0" smtClean="0"/>
              <a:t>(</a:t>
            </a:r>
            <a:r>
              <a:rPr lang="ru-RU" sz="1800" b="1" i="1" dirty="0" smtClean="0"/>
              <a:t>ч. 8 ст. 22 44-ФЗ</a:t>
            </a:r>
            <a:r>
              <a:rPr lang="ru-RU" sz="1800" dirty="0" smtClean="0"/>
              <a:t>)</a:t>
            </a:r>
            <a:endParaRPr lang="en-US" sz="1800" dirty="0" smtClean="0"/>
          </a:p>
          <a:p>
            <a:r>
              <a:rPr lang="ru-RU" sz="1800" b="1" dirty="0" smtClean="0"/>
              <a:t>Тарифный </a:t>
            </a:r>
            <a:r>
              <a:rPr lang="ru-RU" sz="1800" b="1" dirty="0"/>
              <a:t>метод</a:t>
            </a:r>
            <a:r>
              <a:rPr lang="ru-RU" sz="1800" dirty="0"/>
              <a:t> применяется заказчиком, если в соответствии с законодательством Российской Федерации </a:t>
            </a:r>
            <a:r>
              <a:rPr lang="ru-RU" sz="1800" b="1" dirty="0"/>
              <a:t>цены закупаемых товаров, работ, услуг</a:t>
            </a:r>
            <a:r>
              <a:rPr lang="ru-RU" sz="1800" dirty="0"/>
              <a:t> для обеспечения государственных и муниципальных нужд </a:t>
            </a:r>
            <a:r>
              <a:rPr lang="ru-RU" sz="1800" b="1" dirty="0"/>
              <a:t>подлежат государственному регулированию или установлены муниципальными правовыми актами</a:t>
            </a:r>
            <a:r>
              <a:rPr lang="ru-RU" sz="1800" b="1" dirty="0" smtClean="0"/>
              <a:t>.</a:t>
            </a:r>
            <a:endParaRPr lang="ru-RU" sz="1800" dirty="0" smtClean="0"/>
          </a:p>
          <a:p>
            <a:r>
              <a:rPr lang="ru-RU" sz="1800" dirty="0" smtClean="0"/>
              <a:t>В </a:t>
            </a:r>
            <a:r>
              <a:rPr lang="ru-RU" sz="1800" dirty="0"/>
              <a:t>этом случае начальная (максимальная) цена контракта, цена контракта, заключаемого с единственным поставщиком (подрядчиком, исполнителем), определяются по регулируемым ценам (тарифам) на товары, работы, услуги.</a:t>
            </a:r>
          </a:p>
        </p:txBody>
      </p:sp>
      <p:sp>
        <p:nvSpPr>
          <p:cNvPr id="5" name="Прямоугольник 4"/>
          <p:cNvSpPr/>
          <p:nvPr/>
        </p:nvSpPr>
        <p:spPr>
          <a:xfrm>
            <a:off x="3032832" y="3033832"/>
            <a:ext cx="5120312" cy="307777"/>
          </a:xfrm>
          <a:prstGeom prst="rect">
            <a:avLst/>
          </a:prstGeom>
        </p:spPr>
        <p:txBody>
          <a:bodyPr wrap="none">
            <a:spAutoFit/>
          </a:bodyPr>
          <a:lstStyle/>
          <a:p>
            <a:r>
              <a:rPr lang="ru-RU" b="1" dirty="0"/>
              <a:t>Приказ Минэкономразвития России от 02.10.2013 N 567</a:t>
            </a:r>
          </a:p>
        </p:txBody>
      </p:sp>
      <p:sp>
        <p:nvSpPr>
          <p:cNvPr id="6" name="Rectangle 1"/>
          <p:cNvSpPr>
            <a:spLocks noChangeArrowheads="1"/>
          </p:cNvSpPr>
          <p:nvPr/>
        </p:nvSpPr>
        <p:spPr bwMode="auto">
          <a:xfrm>
            <a:off x="74883" y="3410169"/>
            <a:ext cx="11882664" cy="264687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342900" algn="l" defTabSz="914400" rtl="0" eaLnBrk="0" fontAlgn="base" latinLnBrk="0" hangingPunct="0">
              <a:lnSpc>
                <a:spcPct val="100000"/>
              </a:lnSpc>
              <a:spcBef>
                <a:spcPct val="0"/>
              </a:spcBef>
              <a:spcAft>
                <a:spcPts val="1200"/>
              </a:spcAft>
              <a:buClrTx/>
              <a:buSzTx/>
              <a:buFontTx/>
              <a:buNone/>
              <a:tabLst/>
            </a:pPr>
            <a:r>
              <a:rPr kumimoji="0" lang="ru-RU" altLang="ru-RU"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НМЦК тарифным методом определяется по формуле:</a:t>
            </a:r>
            <a:endParaRPr kumimoji="0" lang="ru-RU" altLang="ru-RU" sz="500" b="0" i="0" u="none" strike="noStrike" cap="none" normalizeH="0" baseline="0" dirty="0" smtClean="0">
              <a:ln>
                <a:noFill/>
              </a:ln>
              <a:solidFill>
                <a:schemeClr val="tx1"/>
              </a:solidFill>
              <a:effectLst/>
            </a:endParaRPr>
          </a:p>
          <a:p>
            <a:pPr marL="0" marR="0" lvl="0" indent="342900" algn="l" defTabSz="914400" rtl="0" eaLnBrk="0" fontAlgn="base" latinLnBrk="0" hangingPunct="0">
              <a:lnSpc>
                <a:spcPct val="100000"/>
              </a:lnSpc>
              <a:spcBef>
                <a:spcPct val="0"/>
              </a:spcBef>
              <a:spcAft>
                <a:spcPts val="1200"/>
              </a:spcAft>
              <a:buClrTx/>
              <a:buSzTx/>
              <a:buFontTx/>
              <a:buNone/>
              <a:tabLst/>
            </a:pPr>
            <a:r>
              <a:rPr kumimoji="0" lang="ru-RU" altLang="ru-RU"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endParaRPr kumimoji="0" lang="ru-RU" altLang="ru-RU" sz="500" b="0" i="0" u="none" strike="noStrike" cap="none" normalizeH="0" baseline="0" dirty="0" smtClean="0">
              <a:ln>
                <a:noFill/>
              </a:ln>
              <a:solidFill>
                <a:schemeClr val="tx1"/>
              </a:solidFill>
              <a:effectLst/>
            </a:endParaRPr>
          </a:p>
          <a:p>
            <a:pPr marL="0" marR="0" lvl="0" indent="342900" algn="l" defTabSz="914400" rtl="0" eaLnBrk="0" fontAlgn="base" latinLnBrk="0" hangingPunct="0">
              <a:lnSpc>
                <a:spcPct val="100000"/>
              </a:lnSpc>
              <a:spcBef>
                <a:spcPct val="0"/>
              </a:spcBef>
              <a:spcAft>
                <a:spcPts val="1200"/>
              </a:spcAft>
              <a:buClrTx/>
              <a:buSzTx/>
              <a:buFontTx/>
              <a:buNone/>
              <a:tabLst/>
            </a:pPr>
            <a:r>
              <a:rPr kumimoji="0" lang="ru-RU" altLang="ru-RU"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где:</a:t>
            </a:r>
            <a:endParaRPr kumimoji="0" lang="ru-RU" altLang="ru-RU" sz="500" b="0" i="0" u="none" strike="noStrike" cap="none" normalizeH="0" baseline="0" dirty="0" smtClean="0">
              <a:ln>
                <a:noFill/>
              </a:ln>
              <a:solidFill>
                <a:schemeClr val="tx1"/>
              </a:solidFill>
              <a:effectLst/>
            </a:endParaRPr>
          </a:p>
          <a:p>
            <a:pPr marL="0" marR="0" lvl="0" indent="342900" algn="l" defTabSz="914400" rtl="0" eaLnBrk="0" fontAlgn="base" latinLnBrk="0" hangingPunct="0">
              <a:lnSpc>
                <a:spcPct val="100000"/>
              </a:lnSpc>
              <a:spcBef>
                <a:spcPct val="0"/>
              </a:spcBef>
              <a:spcAft>
                <a:spcPts val="1200"/>
              </a:spcAft>
              <a:buClrTx/>
              <a:buSzTx/>
              <a:buFontTx/>
              <a:buNone/>
              <a:tabLst/>
            </a:pPr>
            <a:r>
              <a:rPr kumimoji="0" lang="ru-RU" altLang="ru-RU"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ru-RU" altLang="ru-RU"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ru-RU" altLang="ru-RU"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НМЦК, определяемая тарифным методом;</a:t>
            </a:r>
            <a:endParaRPr kumimoji="0" lang="ru-RU" altLang="ru-RU" sz="500" b="0" i="0" u="none" strike="noStrike" cap="none" normalizeH="0" baseline="0" dirty="0" smtClean="0">
              <a:ln>
                <a:noFill/>
              </a:ln>
              <a:solidFill>
                <a:schemeClr val="tx1"/>
              </a:solidFill>
              <a:effectLst/>
            </a:endParaRPr>
          </a:p>
          <a:p>
            <a:pPr marL="0" marR="0" lvl="0" indent="342900" algn="l" defTabSz="914400" rtl="0" eaLnBrk="0" fontAlgn="base" latinLnBrk="0" hangingPunct="0">
              <a:lnSpc>
                <a:spcPct val="100000"/>
              </a:lnSpc>
              <a:spcBef>
                <a:spcPct val="0"/>
              </a:spcBef>
              <a:spcAft>
                <a:spcPts val="1200"/>
              </a:spcAft>
              <a:buClrTx/>
              <a:buSzTx/>
              <a:buFontTx/>
              <a:buNone/>
              <a:tabLst/>
            </a:pPr>
            <a:r>
              <a:rPr kumimoji="0" lang="ru-RU" altLang="ru-RU"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v</a:t>
            </a:r>
            <a:r>
              <a:rPr kumimoji="0" lang="ru-RU" altLang="ru-RU"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 количество (объем) закупаемого товара (работы, услуги);</a:t>
            </a:r>
            <a:endParaRPr kumimoji="0" lang="ru-RU" altLang="ru-RU" sz="500" b="0" i="0" u="none" strike="noStrike" cap="none" normalizeH="0" baseline="0" dirty="0" smtClean="0">
              <a:ln>
                <a:noFill/>
              </a:ln>
              <a:solidFill>
                <a:schemeClr val="tx1"/>
              </a:solidFill>
              <a:effectLst/>
            </a:endParaRPr>
          </a:p>
          <a:p>
            <a:pPr marL="0" marR="0" lvl="0" indent="342900" algn="l" defTabSz="914400" rtl="0" eaLnBrk="0" fontAlgn="base" latinLnBrk="0" hangingPunct="0">
              <a:lnSpc>
                <a:spcPct val="100000"/>
              </a:lnSpc>
              <a:spcBef>
                <a:spcPct val="0"/>
              </a:spcBef>
              <a:spcAft>
                <a:spcPts val="1200"/>
              </a:spcAft>
              <a:buClrTx/>
              <a:buSzTx/>
              <a:buFontTx/>
              <a:buNone/>
              <a:tabLst/>
            </a:pPr>
            <a:r>
              <a:rPr kumimoji="0" lang="ru-RU" altLang="ru-RU"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ru-RU" altLang="ru-RU"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ru-RU" altLang="ru-RU"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цена (тариф) единицы товара, работы, услуги, установленная в рамках государственного регулирования цен (тарифов) или установленная муниципальным правовым актом.</a:t>
            </a:r>
          </a:p>
        </p:txBody>
      </p:sp>
      <p:pic>
        <p:nvPicPr>
          <p:cNvPr id="4098" name="Picture 2" descr="Рисунок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8601" y="3850640"/>
            <a:ext cx="3388773" cy="50831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Рисунок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658" y="4689157"/>
            <a:ext cx="1020139" cy="23463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Рисунок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658" y="5537201"/>
            <a:ext cx="579802" cy="234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9622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52700" y="0"/>
            <a:ext cx="8458200" cy="1846659"/>
          </a:xfrm>
          <a:prstGeom prst="rect">
            <a:avLst/>
          </a:prstGeom>
        </p:spPr>
        <p:txBody>
          <a:bodyPr wrap="square">
            <a:spAutoFit/>
          </a:bodyPr>
          <a:lstStyle/>
          <a:p>
            <a:pPr algn="ctr"/>
            <a:r>
              <a:rPr lang="ru-RU" sz="1600" b="1" dirty="0">
                <a:latin typeface="Segoe UI" panose="020B0502040204020203" pitchFamily="34" charset="0"/>
              </a:rPr>
              <a:t>Указание Банка России от 09.10.2025 N </a:t>
            </a:r>
            <a:r>
              <a:rPr lang="ru-RU" sz="1600" b="1" dirty="0" smtClean="0">
                <a:latin typeface="Segoe UI" panose="020B0502040204020203" pitchFamily="34" charset="0"/>
              </a:rPr>
              <a:t>7204-У</a:t>
            </a:r>
            <a:endParaRPr lang="en-US" sz="1600" b="1" dirty="0" smtClean="0">
              <a:latin typeface="Segoe UI" panose="020B0502040204020203" pitchFamily="34" charset="0"/>
            </a:endParaRPr>
          </a:p>
          <a:p>
            <a:pPr algn="ctr"/>
            <a:r>
              <a:rPr lang="ru-RU" dirty="0" smtClean="0">
                <a:latin typeface="Segoe UI" panose="020B0502040204020203" pitchFamily="34" charset="0"/>
              </a:rPr>
              <a:t>"</a:t>
            </a:r>
            <a:r>
              <a:rPr lang="ru-RU" dirty="0">
                <a:latin typeface="Segoe UI" panose="020B0502040204020203" pitchFamily="34" charset="0"/>
              </a:rPr>
              <a:t>О страховых тарифах по обязательному страхованию гражданской ответственности владельцев транспортных </a:t>
            </a:r>
            <a:r>
              <a:rPr lang="ru-RU" dirty="0" smtClean="0">
                <a:latin typeface="Segoe UI" panose="020B0502040204020203" pitchFamily="34" charset="0"/>
              </a:rPr>
              <a:t>средств“</a:t>
            </a:r>
            <a:endParaRPr lang="en-US" dirty="0" smtClean="0">
              <a:latin typeface="Segoe UI" panose="020B0502040204020203" pitchFamily="34" charset="0"/>
            </a:endParaRPr>
          </a:p>
          <a:p>
            <a:pPr algn="ctr"/>
            <a:r>
              <a:rPr lang="ru-RU" dirty="0" smtClean="0">
                <a:latin typeface="Segoe UI" panose="020B0502040204020203" pitchFamily="34" charset="0"/>
              </a:rPr>
              <a:t>(</a:t>
            </a:r>
            <a:r>
              <a:rPr lang="ru-RU" dirty="0">
                <a:latin typeface="Segoe UI" panose="020B0502040204020203" pitchFamily="34" charset="0"/>
              </a:rPr>
              <a:t>вместе с "Требованиями к структуре страховых тарифов по обязательному страхованию гражданской ответственности владельцев транспортных средств", "Порядком применения страховых тарифов по обязательному страхованию гражданской ответственности владельцев транспортных средств страховщиками при определении страховой премии по договору обязательного страхования гражданской ответственности владельцев транспортных средств</a:t>
            </a:r>
            <a:r>
              <a:rPr lang="ru-RU" dirty="0" smtClean="0">
                <a:latin typeface="Segoe UI" panose="020B0502040204020203" pitchFamily="34" charset="0"/>
              </a:rPr>
              <a:t>")</a:t>
            </a:r>
            <a:endParaRPr lang="ru-RU" dirty="0"/>
          </a:p>
        </p:txBody>
      </p:sp>
      <p:sp>
        <p:nvSpPr>
          <p:cNvPr id="5" name="Прямоугольник 4"/>
          <p:cNvSpPr/>
          <p:nvPr/>
        </p:nvSpPr>
        <p:spPr>
          <a:xfrm>
            <a:off x="0" y="2159357"/>
            <a:ext cx="12192000" cy="3908762"/>
          </a:xfrm>
          <a:prstGeom prst="rect">
            <a:avLst/>
          </a:prstGeom>
        </p:spPr>
        <p:txBody>
          <a:bodyPr wrap="square">
            <a:spAutoFit/>
          </a:bodyPr>
          <a:lstStyle/>
          <a:p>
            <a:pPr marL="342900" indent="-342900">
              <a:spcAft>
                <a:spcPts val="1200"/>
              </a:spcAft>
              <a:buAutoNum type="arabicPeriod"/>
            </a:pPr>
            <a:r>
              <a:rPr lang="ru-RU" sz="1600" b="1" dirty="0" smtClean="0"/>
              <a:t>Предельные </a:t>
            </a:r>
            <a:r>
              <a:rPr lang="ru-RU" sz="1600" b="1" dirty="0"/>
              <a:t>размеры базовых ставок страховых тарифов </a:t>
            </a:r>
            <a:r>
              <a:rPr lang="ru-RU" sz="1600" dirty="0"/>
              <a:t>по обязательному страхованию гражданской ответственности владельцев транспортных средств (их минимальные и максимальные значения, выраженные в рублях) установлены </a:t>
            </a:r>
            <a:r>
              <a:rPr lang="ru-RU" sz="1600" b="1" dirty="0"/>
              <a:t>в приложении 1</a:t>
            </a:r>
            <a:r>
              <a:rPr lang="ru-RU" sz="1600" dirty="0"/>
              <a:t> к настоящему </a:t>
            </a:r>
            <a:r>
              <a:rPr lang="ru-RU" sz="1600" dirty="0" smtClean="0"/>
              <a:t>Указанию.</a:t>
            </a:r>
            <a:endParaRPr lang="en-US" sz="1600" dirty="0" smtClean="0"/>
          </a:p>
          <a:p>
            <a:pPr marL="342900" indent="-342900">
              <a:spcAft>
                <a:spcPts val="1200"/>
              </a:spcAft>
              <a:buAutoNum type="arabicPeriod"/>
            </a:pPr>
            <a:r>
              <a:rPr lang="ru-RU" sz="1600" b="1" dirty="0" smtClean="0"/>
              <a:t>Коэффициенты </a:t>
            </a:r>
            <a:r>
              <a:rPr lang="ru-RU" sz="1600" b="1" dirty="0"/>
              <a:t>страховых тарифов</a:t>
            </a:r>
            <a:r>
              <a:rPr lang="ru-RU" sz="1600" dirty="0"/>
              <a:t> по обязательному страхованию гражданской ответственности владельцев транспортных средств установлены </a:t>
            </a:r>
            <a:r>
              <a:rPr lang="ru-RU" sz="1600" b="1" dirty="0"/>
              <a:t>в приложении 2</a:t>
            </a:r>
            <a:r>
              <a:rPr lang="ru-RU" sz="1600" dirty="0"/>
              <a:t> к настоящему </a:t>
            </a:r>
            <a:r>
              <a:rPr lang="ru-RU" sz="1600" dirty="0" smtClean="0"/>
              <a:t>Указанию.</a:t>
            </a:r>
            <a:endParaRPr lang="en-US" sz="1600" dirty="0" smtClean="0"/>
          </a:p>
          <a:p>
            <a:pPr marL="342900" indent="-342900">
              <a:spcAft>
                <a:spcPts val="1200"/>
              </a:spcAft>
              <a:buAutoNum type="arabicPeriod"/>
            </a:pPr>
            <a:r>
              <a:rPr lang="ru-RU" sz="1600" b="1" dirty="0" smtClean="0"/>
              <a:t>Требования </a:t>
            </a:r>
            <a:r>
              <a:rPr lang="ru-RU" sz="1600" b="1" dirty="0"/>
              <a:t>к структуре страховых тарифов </a:t>
            </a:r>
            <a:r>
              <a:rPr lang="ru-RU" sz="1600" dirty="0"/>
              <a:t>по обязательному страхованию гражданской ответственности владельцев транспортных средств установлены </a:t>
            </a:r>
            <a:r>
              <a:rPr lang="ru-RU" sz="1600" b="1" dirty="0"/>
              <a:t>в приложении 3</a:t>
            </a:r>
            <a:r>
              <a:rPr lang="ru-RU" sz="1600" dirty="0"/>
              <a:t> к настоящему Указанию. </a:t>
            </a:r>
            <a:endParaRPr lang="en-US" sz="1600" dirty="0" smtClean="0"/>
          </a:p>
          <a:p>
            <a:pPr marL="342900" indent="-342900">
              <a:spcAft>
                <a:spcPts val="1200"/>
              </a:spcAft>
              <a:buAutoNum type="arabicPeriod"/>
            </a:pPr>
            <a:r>
              <a:rPr lang="ru-RU" sz="1600" b="1" dirty="0" smtClean="0"/>
              <a:t>Порядок </a:t>
            </a:r>
            <a:r>
              <a:rPr lang="ru-RU" sz="1600" b="1" dirty="0"/>
              <a:t>применения страховых тарифов </a:t>
            </a:r>
            <a:r>
              <a:rPr lang="ru-RU" sz="1600" dirty="0"/>
              <a:t>по обязательному страхованию гражданской ответственности владельцев транспортных средств страховщиками при определении страховой премии по договору обязательного страхования гражданской ответственности владельцев транспортных средств установлен </a:t>
            </a:r>
            <a:r>
              <a:rPr lang="ru-RU" sz="1600" b="1" dirty="0"/>
              <a:t>в приложении 4</a:t>
            </a:r>
            <a:r>
              <a:rPr lang="ru-RU" sz="1600" dirty="0"/>
              <a:t> к настоящему </a:t>
            </a:r>
            <a:r>
              <a:rPr lang="ru-RU" sz="1600" dirty="0" smtClean="0"/>
              <a:t>Указанию.</a:t>
            </a:r>
            <a:endParaRPr lang="en-US" sz="1600" dirty="0" smtClean="0"/>
          </a:p>
          <a:p>
            <a:pPr marL="342900" indent="-342900">
              <a:spcAft>
                <a:spcPts val="1200"/>
              </a:spcAft>
              <a:buAutoNum type="arabicPeriod"/>
            </a:pPr>
            <a:r>
              <a:rPr lang="ru-RU" sz="1600" b="1" dirty="0" smtClean="0"/>
              <a:t>Перечень </a:t>
            </a:r>
            <a:r>
              <a:rPr lang="ru-RU" sz="1600" b="1" dirty="0"/>
              <a:t>факторов, применение которых не допускается</a:t>
            </a:r>
            <a:r>
              <a:rPr lang="ru-RU" sz="1600" dirty="0"/>
              <a:t> при установлении страховщиками значений базовых ставок страховых тарифов по обязательному страхованию гражданской ответственности владельцев транспортных средств, установлен </a:t>
            </a:r>
            <a:r>
              <a:rPr lang="ru-RU" sz="1600" b="1" dirty="0"/>
              <a:t>в приложении 5 </a:t>
            </a:r>
            <a:r>
              <a:rPr lang="ru-RU" sz="1600" dirty="0"/>
              <a:t>к настоящему Указанию. </a:t>
            </a:r>
          </a:p>
        </p:txBody>
      </p:sp>
    </p:spTree>
    <p:extLst>
      <p:ext uri="{BB962C8B-B14F-4D97-AF65-F5344CB8AC3E}">
        <p14:creationId xmlns:p14="http://schemas.microsoft.com/office/powerpoint/2010/main" val="27646326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49775" y="136525"/>
            <a:ext cx="6575425" cy="369332"/>
          </a:xfrm>
          <a:prstGeom prst="rect">
            <a:avLst/>
          </a:prstGeom>
          <a:noFill/>
        </p:spPr>
        <p:txBody>
          <a:bodyPr wrap="square" rtlCol="0">
            <a:spAutoFit/>
          </a:bodyPr>
          <a:lstStyle/>
          <a:p>
            <a:r>
              <a:rPr lang="ru-RU" sz="1800" b="1" dirty="0" smtClean="0"/>
              <a:t>Пример расчета НМЦК на ОСАГО тарифным методом</a:t>
            </a:r>
            <a:endParaRPr lang="ru-RU" sz="1800" b="1" dirty="0"/>
          </a:p>
        </p:txBody>
      </p:sp>
      <p:sp>
        <p:nvSpPr>
          <p:cNvPr id="3" name="Прямоугольник 2"/>
          <p:cNvSpPr/>
          <p:nvPr/>
        </p:nvSpPr>
        <p:spPr>
          <a:xfrm>
            <a:off x="60324" y="633095"/>
            <a:ext cx="12131675" cy="4647426"/>
          </a:xfrm>
          <a:prstGeom prst="rect">
            <a:avLst/>
          </a:prstGeom>
        </p:spPr>
        <p:txBody>
          <a:bodyPr wrap="square">
            <a:spAutoFit/>
          </a:bodyPr>
          <a:lstStyle/>
          <a:p>
            <a:pPr algn="just"/>
            <a:r>
              <a:rPr lang="ru-RU" b="1" dirty="0">
                <a:latin typeface="Times New Roman" panose="02020603050405020304" pitchFamily="18" charset="0"/>
                <a:ea typeface="Times New Roman" panose="02020603050405020304" pitchFamily="18" charset="0"/>
              </a:rPr>
              <a:t>РЕКВИЗИТЫ НПА, РЕГЛАМЕНТИРУЮЩЕГО ПРИМЕНЕНИЕ ТАРИФА:</a:t>
            </a:r>
            <a:r>
              <a:rPr lang="ru-RU" dirty="0">
                <a:latin typeface="Times New Roman" panose="02020603050405020304" pitchFamily="18" charset="0"/>
                <a:ea typeface="Times New Roman" panose="02020603050405020304" pitchFamily="18" charset="0"/>
              </a:rPr>
              <a:t> </a:t>
            </a:r>
            <a:endParaRPr lang="ru-RU" sz="2400" dirty="0">
              <a:latin typeface="Times New Roman" panose="02020603050405020304" pitchFamily="18" charset="0"/>
              <a:ea typeface="Times New Roman" panose="02020603050405020304" pitchFamily="18" charset="0"/>
            </a:endParaRPr>
          </a:p>
          <a:p>
            <a:pPr algn="just"/>
            <a:r>
              <a:rPr lang="ru-RU" sz="1600" dirty="0">
                <a:latin typeface="Times New Roman" panose="02020603050405020304" pitchFamily="18" charset="0"/>
                <a:ea typeface="Times New Roman" panose="02020603050405020304" pitchFamily="18" charset="0"/>
              </a:rPr>
              <a:t>Указание Банка России от 9 октября 2025 г. N 7204-У "О страховых тарифах по обязательному страхованию гражданской ответственности владельцев транспортных средств" (Зарегистрировано в Минюсте России 14 ноября 2025 г. Регистрационный N 84176) (актуальная ред. с 01.01.2026 г.);</a:t>
            </a:r>
            <a:endParaRPr lang="ru-RU" sz="2800" dirty="0">
              <a:latin typeface="Times New Roman" panose="02020603050405020304" pitchFamily="18" charset="0"/>
              <a:ea typeface="Times New Roman" panose="02020603050405020304" pitchFamily="18" charset="0"/>
            </a:endParaRPr>
          </a:p>
          <a:p>
            <a:pPr algn="just"/>
            <a:endParaRPr lang="ru-RU" sz="1200" dirty="0" smtClean="0">
              <a:latin typeface="Times New Roman" panose="02020603050405020304" pitchFamily="18" charset="0"/>
              <a:ea typeface="Times New Roman" panose="02020603050405020304" pitchFamily="18" charset="0"/>
            </a:endParaRPr>
          </a:p>
          <a:p>
            <a:pPr algn="just"/>
            <a:r>
              <a:rPr lang="ru-RU" sz="1600" dirty="0" smtClean="0">
                <a:latin typeface="Times New Roman" panose="02020603050405020304" pitchFamily="18" charset="0"/>
                <a:ea typeface="Times New Roman" panose="02020603050405020304" pitchFamily="18" charset="0"/>
              </a:rPr>
              <a:t>Формула</a:t>
            </a:r>
            <a:r>
              <a:rPr lang="ru-RU" sz="1600" dirty="0">
                <a:latin typeface="Times New Roman" panose="02020603050405020304" pitchFamily="18" charset="0"/>
                <a:ea typeface="Times New Roman" panose="02020603050405020304" pitchFamily="18" charset="0"/>
              </a:rPr>
              <a:t>, применяемая в отношении транспортных средств категорий «В», находящихся в собственности юридических лиц.</a:t>
            </a:r>
            <a:endParaRPr lang="ru-RU" sz="2800" dirty="0">
              <a:latin typeface="Times New Roman" panose="02020603050405020304" pitchFamily="18" charset="0"/>
              <a:ea typeface="Times New Roman" panose="02020603050405020304" pitchFamily="18" charset="0"/>
            </a:endParaRPr>
          </a:p>
          <a:p>
            <a:pPr algn="just"/>
            <a:r>
              <a:rPr lang="ru-RU" sz="1600" u="sng" dirty="0">
                <a:latin typeface="Times New Roman" panose="02020603050405020304" pitchFamily="18" charset="0"/>
                <a:ea typeface="Times New Roman" panose="02020603050405020304" pitchFamily="18" charset="0"/>
              </a:rPr>
              <a:t>Т = ТБ x КТ x КБМ x КВС x КО x КМ x КС</a:t>
            </a:r>
            <a:endParaRPr lang="ru-RU" sz="2800" dirty="0">
              <a:latin typeface="Times New Roman" panose="02020603050405020304" pitchFamily="18" charset="0"/>
              <a:ea typeface="Times New Roman" panose="02020603050405020304" pitchFamily="18" charset="0"/>
            </a:endParaRPr>
          </a:p>
          <a:p>
            <a:pPr algn="just"/>
            <a:r>
              <a:rPr lang="ru-RU" sz="1600" dirty="0">
                <a:latin typeface="Times New Roman" panose="02020603050405020304" pitchFamily="18" charset="0"/>
                <a:ea typeface="Times New Roman" panose="02020603050405020304" pitchFamily="18" charset="0"/>
              </a:rPr>
              <a:t>Формула, применяемая в отношении транспортных средств категорий «</a:t>
            </a:r>
            <a:r>
              <a:rPr lang="en-US" sz="1600" dirty="0">
                <a:latin typeface="Times New Roman" panose="02020603050405020304" pitchFamily="18" charset="0"/>
                <a:ea typeface="Times New Roman" panose="02020603050405020304" pitchFamily="18" charset="0"/>
              </a:rPr>
              <a:t>D</a:t>
            </a:r>
            <a:r>
              <a:rPr lang="ru-RU" sz="1600" dirty="0">
                <a:latin typeface="Times New Roman" panose="02020603050405020304" pitchFamily="18" charset="0"/>
                <a:ea typeface="Times New Roman" panose="02020603050405020304" pitchFamily="18" charset="0"/>
              </a:rPr>
              <a:t>», находящихся в собственности юридических лиц.</a:t>
            </a:r>
            <a:endParaRPr lang="ru-RU" sz="2800" dirty="0">
              <a:latin typeface="Times New Roman" panose="02020603050405020304" pitchFamily="18" charset="0"/>
              <a:ea typeface="Times New Roman" panose="02020603050405020304" pitchFamily="18" charset="0"/>
            </a:endParaRPr>
          </a:p>
          <a:p>
            <a:pPr algn="just"/>
            <a:r>
              <a:rPr lang="ru-RU" sz="1600" u="sng" dirty="0">
                <a:latin typeface="Times New Roman" panose="02020603050405020304" pitchFamily="18" charset="0"/>
                <a:ea typeface="Times New Roman" panose="02020603050405020304" pitchFamily="18" charset="0"/>
              </a:rPr>
              <a:t>Т = ТБ x КТ x КБМ x КВС x КО x КС</a:t>
            </a:r>
            <a:endParaRPr lang="ru-RU" sz="2800" dirty="0">
              <a:latin typeface="Times New Roman" panose="02020603050405020304" pitchFamily="18" charset="0"/>
              <a:ea typeface="Times New Roman" panose="02020603050405020304" pitchFamily="18" charset="0"/>
            </a:endParaRPr>
          </a:p>
          <a:p>
            <a:pPr algn="just"/>
            <a:r>
              <a:rPr lang="ru-RU" sz="1600" dirty="0">
                <a:latin typeface="Times New Roman" panose="02020603050405020304" pitchFamily="18" charset="0"/>
                <a:ea typeface="Times New Roman" panose="02020603050405020304" pitchFamily="18" charset="0"/>
              </a:rPr>
              <a:t>Т - Размер страховой премии</a:t>
            </a:r>
            <a:endParaRPr lang="ru-RU" sz="2800" dirty="0">
              <a:latin typeface="Times New Roman" panose="02020603050405020304" pitchFamily="18" charset="0"/>
              <a:ea typeface="Times New Roman" panose="02020603050405020304" pitchFamily="18" charset="0"/>
            </a:endParaRPr>
          </a:p>
          <a:p>
            <a:pPr algn="just"/>
            <a:r>
              <a:rPr lang="ru-RU" sz="1600" dirty="0">
                <a:latin typeface="Times New Roman" panose="02020603050405020304" pitchFamily="18" charset="0"/>
                <a:ea typeface="Times New Roman" panose="02020603050405020304" pitchFamily="18" charset="0"/>
              </a:rPr>
              <a:t>ТБ - Базовая ставка страхового тарифа</a:t>
            </a:r>
            <a:endParaRPr lang="ru-RU" sz="2800" dirty="0">
              <a:latin typeface="Times New Roman" panose="02020603050405020304" pitchFamily="18" charset="0"/>
              <a:ea typeface="Times New Roman" panose="02020603050405020304" pitchFamily="18" charset="0"/>
            </a:endParaRPr>
          </a:p>
          <a:p>
            <a:pPr algn="just"/>
            <a:r>
              <a:rPr lang="ru-RU" sz="1600" dirty="0">
                <a:latin typeface="Times New Roman" panose="02020603050405020304" pitchFamily="18" charset="0"/>
                <a:ea typeface="Times New Roman" panose="02020603050405020304" pitchFamily="18" charset="0"/>
              </a:rPr>
              <a:t>КТ - Коэффициент страховых тарифов в зависимости от территории преимущественного использования транспортного средства</a:t>
            </a:r>
            <a:endParaRPr lang="ru-RU" sz="2800" dirty="0">
              <a:latin typeface="Times New Roman" panose="02020603050405020304" pitchFamily="18" charset="0"/>
              <a:ea typeface="Times New Roman" panose="02020603050405020304" pitchFamily="18" charset="0"/>
            </a:endParaRPr>
          </a:p>
          <a:p>
            <a:pPr algn="just"/>
            <a:r>
              <a:rPr lang="ru-RU" sz="1600" dirty="0">
                <a:latin typeface="Times New Roman" panose="02020603050405020304" pitchFamily="18" charset="0"/>
                <a:ea typeface="Times New Roman" panose="02020603050405020304" pitchFamily="18" charset="0"/>
              </a:rPr>
              <a:t>КМ - Коэффициент страховых тарифов в зависимости от технических характеристик (мощности двигателя) транспортного средства</a:t>
            </a:r>
            <a:endParaRPr lang="ru-RU" sz="2800" dirty="0">
              <a:latin typeface="Times New Roman" panose="02020603050405020304" pitchFamily="18" charset="0"/>
              <a:ea typeface="Times New Roman" panose="02020603050405020304" pitchFamily="18" charset="0"/>
            </a:endParaRPr>
          </a:p>
          <a:p>
            <a:pPr algn="just"/>
            <a:r>
              <a:rPr lang="ru-RU" sz="1600" dirty="0">
                <a:latin typeface="Times New Roman" panose="02020603050405020304" pitchFamily="18" charset="0"/>
                <a:ea typeface="Times New Roman" panose="02020603050405020304" pitchFamily="18" charset="0"/>
              </a:rPr>
              <a:t>КБМ - Коэффициент бонус-</a:t>
            </a:r>
            <a:r>
              <a:rPr lang="ru-RU" sz="1600" dirty="0" err="1">
                <a:latin typeface="Times New Roman" panose="02020603050405020304" pitchFamily="18" charset="0"/>
                <a:ea typeface="Times New Roman" panose="02020603050405020304" pitchFamily="18" charset="0"/>
              </a:rPr>
              <a:t>малус</a:t>
            </a:r>
            <a:r>
              <a:rPr lang="ru-RU" sz="1600" dirty="0">
                <a:latin typeface="Times New Roman" panose="02020603050405020304" pitchFamily="18" charset="0"/>
                <a:ea typeface="Times New Roman" panose="02020603050405020304" pitchFamily="18" charset="0"/>
              </a:rPr>
              <a:t>, КБМ = 0,59</a:t>
            </a:r>
            <a:endParaRPr lang="ru-RU" sz="2800" dirty="0">
              <a:latin typeface="Times New Roman" panose="02020603050405020304" pitchFamily="18" charset="0"/>
              <a:ea typeface="Times New Roman" panose="02020603050405020304" pitchFamily="18" charset="0"/>
            </a:endParaRPr>
          </a:p>
          <a:p>
            <a:pPr algn="just"/>
            <a:r>
              <a:rPr lang="ru-RU" sz="1600" dirty="0">
                <a:latin typeface="Times New Roman" panose="02020603050405020304" pitchFamily="18" charset="0"/>
                <a:ea typeface="Times New Roman" panose="02020603050405020304" pitchFamily="18" charset="0"/>
              </a:rPr>
              <a:t>КВС - Коэффициент страховых тарифов в зависимости от характеристик (навыков) допущенных к управлению транспортным средством водителей</a:t>
            </a:r>
            <a:endParaRPr lang="ru-RU" sz="2800" dirty="0">
              <a:latin typeface="Times New Roman" panose="02020603050405020304" pitchFamily="18" charset="0"/>
              <a:ea typeface="Times New Roman" panose="02020603050405020304" pitchFamily="18" charset="0"/>
            </a:endParaRPr>
          </a:p>
          <a:p>
            <a:pPr algn="just"/>
            <a:r>
              <a:rPr lang="ru-RU" sz="1600" dirty="0">
                <a:latin typeface="Times New Roman" panose="02020603050405020304" pitchFamily="18" charset="0"/>
                <a:ea typeface="Times New Roman" panose="02020603050405020304" pitchFamily="18" charset="0"/>
              </a:rPr>
              <a:t>КО - Коэффициент страховых тарифов в зависимости от отсутствия в договоре обязательного страхования условия, предусматривающего управление транспортным средством только указанными страхователем водителями</a:t>
            </a:r>
            <a:endParaRPr lang="ru-RU" sz="2800" dirty="0">
              <a:latin typeface="Times New Roman" panose="02020603050405020304" pitchFamily="18" charset="0"/>
              <a:ea typeface="Times New Roman" panose="02020603050405020304" pitchFamily="18" charset="0"/>
            </a:endParaRPr>
          </a:p>
          <a:p>
            <a:pPr algn="just"/>
            <a:r>
              <a:rPr lang="ru-RU" sz="1600" dirty="0">
                <a:latin typeface="Times New Roman" panose="02020603050405020304" pitchFamily="18" charset="0"/>
                <a:ea typeface="Times New Roman" panose="02020603050405020304" pitchFamily="18" charset="0"/>
              </a:rPr>
              <a:t>КС - Коэффициент страховых тарифов в зависимости от сезонного и иного временного использования транспортного средства</a:t>
            </a:r>
            <a:endParaRPr lang="ru-RU" sz="2800" dirty="0">
              <a:effectLst/>
              <a:latin typeface="Times New Roman" panose="02020603050405020304" pitchFamily="18" charset="0"/>
              <a:ea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395491787"/>
              </p:ext>
            </p:extLst>
          </p:nvPr>
        </p:nvGraphicFramePr>
        <p:xfrm>
          <a:off x="60324" y="5351304"/>
          <a:ext cx="11896728" cy="1537716"/>
        </p:xfrm>
        <a:graphic>
          <a:graphicData uri="http://schemas.openxmlformats.org/drawingml/2006/table">
            <a:tbl>
              <a:tblPr firstRow="1" firstCol="1" bandRow="1">
                <a:tableStyleId>{91EBBBCC-DAD2-459C-BE2E-F6DE35CF9A28}</a:tableStyleId>
              </a:tblPr>
              <a:tblGrid>
                <a:gridCol w="1077177"/>
                <a:gridCol w="1678746"/>
                <a:gridCol w="924070"/>
                <a:gridCol w="1384477"/>
                <a:gridCol w="769878"/>
                <a:gridCol w="1077177"/>
                <a:gridCol w="769878"/>
                <a:gridCol w="769878"/>
                <a:gridCol w="769878"/>
                <a:gridCol w="561017"/>
                <a:gridCol w="517246"/>
                <a:gridCol w="309471"/>
                <a:gridCol w="1287835"/>
              </a:tblGrid>
              <a:tr h="365760">
                <a:tc rowSpan="2">
                  <a:txBody>
                    <a:bodyPr/>
                    <a:lstStyle/>
                    <a:p>
                      <a:pPr algn="ctr">
                        <a:lnSpc>
                          <a:spcPct val="115000"/>
                        </a:lnSpc>
                        <a:spcAft>
                          <a:spcPts val="0"/>
                        </a:spcAft>
                      </a:pPr>
                      <a:r>
                        <a:rPr lang="ru-RU" sz="1000" dirty="0">
                          <a:effectLst/>
                        </a:rPr>
                        <a:t>№</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algn="ctr">
                        <a:lnSpc>
                          <a:spcPct val="115000"/>
                        </a:lnSpc>
                        <a:spcAft>
                          <a:spcPts val="0"/>
                        </a:spcAft>
                      </a:pPr>
                      <a:r>
                        <a:rPr lang="ru-RU" sz="1000">
                          <a:effectLst/>
                        </a:rPr>
                        <a:t>Транспортное средство</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algn="ctr">
                        <a:lnSpc>
                          <a:spcPct val="115000"/>
                        </a:lnSpc>
                        <a:spcAft>
                          <a:spcPts val="0"/>
                        </a:spcAft>
                      </a:pPr>
                      <a:r>
                        <a:rPr lang="ru-RU" sz="1000">
                          <a:effectLst/>
                        </a:rPr>
                        <a:t>Год выпуска</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algn="ctr">
                        <a:lnSpc>
                          <a:spcPct val="115000"/>
                        </a:lnSpc>
                        <a:spcAft>
                          <a:spcPts val="0"/>
                        </a:spcAft>
                      </a:pPr>
                      <a:r>
                        <a:rPr lang="ru-RU" sz="1000">
                          <a:effectLst/>
                        </a:rPr>
                        <a:t>Мощность</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algn="ctr">
                        <a:lnSpc>
                          <a:spcPct val="115000"/>
                        </a:lnSpc>
                        <a:spcAft>
                          <a:spcPts val="0"/>
                        </a:spcAft>
                      </a:pPr>
                      <a:r>
                        <a:rPr lang="ru-RU" sz="1000" dirty="0">
                          <a:effectLst/>
                        </a:rPr>
                        <a:t>Кат.</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7">
                  <a:txBody>
                    <a:bodyPr/>
                    <a:lstStyle/>
                    <a:p>
                      <a:pPr algn="ctr">
                        <a:lnSpc>
                          <a:spcPct val="115000"/>
                        </a:lnSpc>
                        <a:spcAft>
                          <a:spcPts val="0"/>
                        </a:spcAft>
                      </a:pPr>
                      <a:r>
                        <a:rPr lang="ru-RU" sz="1000">
                          <a:effectLst/>
                        </a:rPr>
                        <a:t>Расчет взноса</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a:lnSpc>
                          <a:spcPct val="115000"/>
                        </a:lnSpc>
                        <a:spcAft>
                          <a:spcPts val="0"/>
                        </a:spcAft>
                      </a:pPr>
                      <a:r>
                        <a:rPr lang="ru-RU" sz="1000">
                          <a:effectLst/>
                        </a:rPr>
                        <a:t> Страховая премия, руб. </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19050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000">
                          <a:effectLst/>
                        </a:rPr>
                        <a:t>ТБ</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000">
                          <a:effectLst/>
                        </a:rPr>
                        <a:t>КТ</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000">
                          <a:effectLst/>
                        </a:rPr>
                        <a:t>КБМ</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000">
                          <a:effectLst/>
                        </a:rPr>
                        <a:t>КО</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000">
                          <a:effectLst/>
                        </a:rPr>
                        <a:t>КВС</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000">
                          <a:effectLst/>
                        </a:rPr>
                        <a:t>КМ</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000">
                          <a:effectLst/>
                        </a:rPr>
                        <a:t>КС</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ru-RU"/>
                    </a:p>
                  </a:txBody>
                  <a:tcPr/>
                </a:tc>
              </a:tr>
              <a:tr h="205740">
                <a:tc>
                  <a:txBody>
                    <a:bodyPr/>
                    <a:lstStyle/>
                    <a:p>
                      <a:pPr algn="ctr">
                        <a:lnSpc>
                          <a:spcPct val="115000"/>
                        </a:lnSpc>
                        <a:spcAft>
                          <a:spcPts val="0"/>
                        </a:spcAft>
                      </a:pPr>
                      <a:r>
                        <a:rPr lang="ru-RU" sz="1400">
                          <a:effectLst/>
                        </a:rPr>
                        <a:t>1.</a:t>
                      </a:r>
                      <a:endParaRPr lang="ru-RU"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400">
                          <a:effectLst/>
                        </a:rPr>
                        <a:t>Toyota Land Cruiser HZJ105L-GCMNS</a:t>
                      </a:r>
                      <a:endParaRPr lang="ru-RU" sz="2400">
                        <a:effectLst/>
                      </a:endParaRPr>
                    </a:p>
                    <a:p>
                      <a:pPr algn="ctr">
                        <a:lnSpc>
                          <a:spcPct val="115000"/>
                        </a:lnSpc>
                        <a:spcAft>
                          <a:spcPts val="0"/>
                        </a:spcAft>
                      </a:pPr>
                      <a:r>
                        <a:rPr lang="en-US" sz="1400">
                          <a:effectLst/>
                        </a:rPr>
                        <a:t>(K 581 MH 14)</a:t>
                      </a:r>
                      <a:endParaRPr lang="ru-RU"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400">
                          <a:effectLst/>
                        </a:rPr>
                        <a:t>2005</a:t>
                      </a:r>
                      <a:endParaRPr lang="ru-RU"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400">
                          <a:effectLst/>
                        </a:rPr>
                        <a:t>128</a:t>
                      </a:r>
                      <a:r>
                        <a:rPr lang="ru-RU" sz="1400">
                          <a:effectLst/>
                        </a:rPr>
                        <a:t> л/с (</a:t>
                      </a:r>
                      <a:r>
                        <a:rPr lang="en-US" sz="1400">
                          <a:effectLst/>
                        </a:rPr>
                        <a:t>96</a:t>
                      </a:r>
                      <a:r>
                        <a:rPr lang="ru-RU" sz="1400">
                          <a:effectLst/>
                        </a:rPr>
                        <a:t>,</a:t>
                      </a:r>
                      <a:r>
                        <a:rPr lang="en-US" sz="1400">
                          <a:effectLst/>
                        </a:rPr>
                        <a:t>0 </a:t>
                      </a:r>
                      <a:r>
                        <a:rPr lang="ru-RU" sz="1400">
                          <a:effectLst/>
                        </a:rPr>
                        <a:t>кВт)</a:t>
                      </a:r>
                      <a:endParaRPr lang="ru-RU"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a:effectLst/>
                        </a:rPr>
                        <a:t>В</a:t>
                      </a:r>
                      <a:endParaRPr lang="ru-RU"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a:effectLst/>
                        </a:rPr>
                        <a:t>4 780,00</a:t>
                      </a:r>
                      <a:endParaRPr lang="ru-RU"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a:effectLst/>
                        </a:rPr>
                        <a:t>1,16</a:t>
                      </a:r>
                      <a:endParaRPr lang="ru-RU"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a:effectLst/>
                        </a:rPr>
                        <a:t>0,59</a:t>
                      </a:r>
                      <a:endParaRPr lang="ru-RU"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a:effectLst/>
                        </a:rPr>
                        <a:t>1,97</a:t>
                      </a:r>
                      <a:endParaRPr lang="ru-RU"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a:effectLst/>
                        </a:rPr>
                        <a:t>1</a:t>
                      </a:r>
                      <a:endParaRPr lang="ru-RU"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a:effectLst/>
                        </a:rPr>
                        <a:t>1,4</a:t>
                      </a:r>
                      <a:endParaRPr lang="ru-RU"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a:effectLst/>
                        </a:rPr>
                        <a:t>1</a:t>
                      </a:r>
                      <a:endParaRPr lang="ru-RU"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rPr>
                        <a:t>9 022,61</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9159692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bwMode="auto">
          <a:xfrm>
            <a:off x="255586" y="840364"/>
            <a:ext cx="11333382" cy="1354216"/>
          </a:xfrm>
          <a:prstGeom prst="rect">
            <a:avLst/>
          </a:prstGeom>
          <a:noFill/>
        </p:spPr>
        <p:txBody>
          <a:bodyPr wrap="square">
            <a:spAutoFit/>
          </a:bodyPr>
          <a:lstStyle/>
          <a:p>
            <a:pPr>
              <a:defRPr/>
            </a:pPr>
            <a:r>
              <a:rPr lang="ru-RU" b="1" dirty="0"/>
              <a:t>Решение Нижегородского УФАС России от 25.08.2020 N 052/06/50-1750/2020(07/467-ЕЛ)</a:t>
            </a:r>
            <a:r>
              <a:rPr lang="ru-RU" dirty="0"/>
              <a:t> </a:t>
            </a:r>
            <a:endParaRPr dirty="0"/>
          </a:p>
          <a:p>
            <a:pPr>
              <a:defRPr/>
            </a:pPr>
            <a:r>
              <a:rPr lang="ru-RU" sz="1600" b="1" dirty="0"/>
              <a:t>Обстоятельства: </a:t>
            </a:r>
            <a:r>
              <a:rPr lang="ru-RU" sz="1600" dirty="0"/>
              <a:t>По мнению Заявителя, положения документации </a:t>
            </a:r>
            <a:r>
              <a:rPr lang="ru-RU" sz="1600" b="1" dirty="0">
                <a:solidFill>
                  <a:srgbClr val="FF0000"/>
                </a:solidFill>
              </a:rPr>
              <a:t>открытого конкурса в электронной форме</a:t>
            </a:r>
            <a:r>
              <a:rPr lang="ru-RU" sz="1600" dirty="0"/>
              <a:t> на право заключения контракта на оказание услуг обязательного страхования автогражданской ответственности не соответствуют требованиям Закона о контрактной системе.</a:t>
            </a:r>
            <a:endParaRPr dirty="0"/>
          </a:p>
          <a:p>
            <a:pPr>
              <a:defRPr/>
            </a:pPr>
            <a:r>
              <a:rPr lang="ru-RU" sz="1600" b="1" dirty="0"/>
              <a:t>Решение: Признать жалобу необоснованной</a:t>
            </a:r>
            <a:r>
              <a:rPr lang="ru-RU" sz="1600" dirty="0"/>
              <a:t>.</a:t>
            </a:r>
            <a:endParaRPr lang="ru-RU" dirty="0"/>
          </a:p>
        </p:txBody>
      </p:sp>
      <p:sp>
        <p:nvSpPr>
          <p:cNvPr id="3" name="TextBox 8"/>
          <p:cNvSpPr txBox="1"/>
          <p:nvPr/>
        </p:nvSpPr>
        <p:spPr bwMode="auto">
          <a:xfrm>
            <a:off x="255584" y="2110202"/>
            <a:ext cx="11164633" cy="1815882"/>
          </a:xfrm>
          <a:prstGeom prst="rect">
            <a:avLst/>
          </a:prstGeom>
          <a:noFill/>
        </p:spPr>
        <p:txBody>
          <a:bodyPr wrap="square">
            <a:spAutoFit/>
          </a:bodyPr>
          <a:lstStyle/>
          <a:p>
            <a:pPr>
              <a:defRPr/>
            </a:pPr>
            <a:r>
              <a:rPr lang="ru-RU" sz="1600" dirty="0"/>
              <a:t>Комиссией Нижегородского УФАС России установлено, что заказчиком в конкурсной документации </a:t>
            </a:r>
            <a:r>
              <a:rPr lang="ru-RU" sz="1600" b="1" dirty="0"/>
              <a:t>при обосновании начальной (максимальной) цены контракта применен тарифный метод</a:t>
            </a:r>
            <a:r>
              <a:rPr lang="ru-RU" sz="1600" dirty="0"/>
              <a:t> на основании Указания Банка России от 04.12.2018 N 5000-У "О предельных размерах базовых ставок страховых тарифов (их минимальных и максимальных значений, выраженных в рублях), коэффициентах страховых тарифов, требованиях к структуре страховых тарифов, а также порядке их применения страховщиками при определении страховой премии по договору обязательного страхования гражданской ответственности владельцев транспортных средств</a:t>
            </a:r>
            <a:r>
              <a:rPr lang="ru-RU" sz="1600" dirty="0" smtClean="0"/>
              <a:t>".</a:t>
            </a:r>
            <a:endParaRPr dirty="0"/>
          </a:p>
        </p:txBody>
      </p:sp>
      <p:sp>
        <p:nvSpPr>
          <p:cNvPr id="4" name="TextBox 13"/>
          <p:cNvSpPr txBox="1"/>
          <p:nvPr/>
        </p:nvSpPr>
        <p:spPr bwMode="auto">
          <a:xfrm>
            <a:off x="255585" y="4009835"/>
            <a:ext cx="11164633" cy="1077217"/>
          </a:xfrm>
          <a:prstGeom prst="rect">
            <a:avLst/>
          </a:prstGeom>
          <a:noFill/>
        </p:spPr>
        <p:txBody>
          <a:bodyPr wrap="square">
            <a:spAutoFit/>
          </a:bodyPr>
          <a:lstStyle/>
          <a:p>
            <a:pPr>
              <a:defRPr/>
            </a:pPr>
            <a:r>
              <a:rPr lang="ru-RU" sz="1600" dirty="0"/>
              <a:t>Законодательством о контрактной системе не установлены ограничения на возможность применения заказчиками минимального значения предельного размера базовой ставки страховых тарифов для обоснования начальной (максимальной) цены контракта на оказание услуг обязательного страхования гражданской ответственности владельцев транспортных средств (</a:t>
            </a:r>
            <a:r>
              <a:rPr lang="ru-RU" sz="1600" b="1" dirty="0"/>
              <a:t>данная позиция подтверждается Письмом ФАС России от 19.06.2019 N МЕ/51304/19</a:t>
            </a:r>
            <a:r>
              <a:rPr lang="ru-RU" sz="1600" dirty="0"/>
              <a:t>).</a:t>
            </a:r>
            <a:endParaRPr dirty="0"/>
          </a:p>
        </p:txBody>
      </p:sp>
      <p:sp>
        <p:nvSpPr>
          <p:cNvPr id="5" name="TextBox 20"/>
          <p:cNvSpPr txBox="1"/>
          <p:nvPr/>
        </p:nvSpPr>
        <p:spPr bwMode="auto">
          <a:xfrm>
            <a:off x="284160" y="6177709"/>
            <a:ext cx="11660190" cy="338554"/>
          </a:xfrm>
          <a:prstGeom prst="rect">
            <a:avLst/>
          </a:prstGeom>
          <a:noFill/>
        </p:spPr>
        <p:txBody>
          <a:bodyPr wrap="square">
            <a:spAutoFit/>
          </a:bodyPr>
          <a:lstStyle/>
          <a:p>
            <a:pPr>
              <a:defRPr/>
            </a:pPr>
            <a:r>
              <a:rPr lang="ru-RU" sz="1600" b="1" i="1" dirty="0">
                <a:latin typeface="Times New Roman"/>
                <a:ea typeface="Times New Roman"/>
              </a:rPr>
              <a:t>Решение и предписание УФАС Свердловской области по жалобе №066/06/24-1169/2022 от 08 апреля 2022 года </a:t>
            </a:r>
            <a:endParaRPr lang="ru-RU" sz="1200" i="1" dirty="0"/>
          </a:p>
        </p:txBody>
      </p:sp>
      <p:sp>
        <p:nvSpPr>
          <p:cNvPr id="6" name="TextBox 21"/>
          <p:cNvSpPr txBox="1"/>
          <p:nvPr/>
        </p:nvSpPr>
        <p:spPr bwMode="auto">
          <a:xfrm>
            <a:off x="3248214" y="5864450"/>
            <a:ext cx="6611112" cy="338554"/>
          </a:xfrm>
          <a:prstGeom prst="rect">
            <a:avLst/>
          </a:prstGeom>
          <a:noFill/>
        </p:spPr>
        <p:txBody>
          <a:bodyPr wrap="square" rtlCol="0">
            <a:spAutoFit/>
          </a:bodyPr>
          <a:lstStyle/>
          <a:p>
            <a:pPr>
              <a:defRPr/>
            </a:pPr>
            <a:r>
              <a:rPr lang="ru-RU" sz="1600" b="1" dirty="0">
                <a:solidFill>
                  <a:srgbClr val="FF0000"/>
                </a:solidFill>
              </a:rPr>
              <a:t>В данном случае необходимо проводить конкурс</a:t>
            </a:r>
            <a:endParaRPr sz="1600" dirty="0"/>
          </a:p>
        </p:txBody>
      </p:sp>
      <p:sp>
        <p:nvSpPr>
          <p:cNvPr id="7" name="Прямоугольник 6"/>
          <p:cNvSpPr/>
          <p:nvPr/>
        </p:nvSpPr>
        <p:spPr>
          <a:xfrm>
            <a:off x="3390900" y="5125785"/>
            <a:ext cx="6096000" cy="307777"/>
          </a:xfrm>
          <a:prstGeom prst="rect">
            <a:avLst/>
          </a:prstGeom>
        </p:spPr>
        <p:txBody>
          <a:bodyPr>
            <a:spAutoFit/>
          </a:bodyPr>
          <a:lstStyle/>
          <a:p>
            <a:pPr latinLnBrk="1"/>
            <a:r>
              <a:rPr lang="ru-RU" b="1" dirty="0">
                <a:latin typeface="Segoe UI" panose="020B0502040204020203" pitchFamily="34" charset="0"/>
              </a:rPr>
              <a:t>Письмо Минэкономразвития России от 10.04.2017 N </a:t>
            </a:r>
            <a:r>
              <a:rPr lang="ru-RU" b="1" dirty="0" smtClean="0">
                <a:latin typeface="Segoe UI" panose="020B0502040204020203" pitchFamily="34" charset="0"/>
              </a:rPr>
              <a:t>Д28и-2007</a:t>
            </a:r>
            <a:endParaRPr lang="ru-RU" b="1" dirty="0">
              <a:latin typeface="Segoe UI" panose="020B0502040204020203" pitchFamily="34" charset="0"/>
            </a:endParaRPr>
          </a:p>
        </p:txBody>
      </p:sp>
      <p:sp>
        <p:nvSpPr>
          <p:cNvPr id="8" name="TextBox 7"/>
          <p:cNvSpPr txBox="1"/>
          <p:nvPr/>
        </p:nvSpPr>
        <p:spPr>
          <a:xfrm>
            <a:off x="396875" y="5433562"/>
            <a:ext cx="11118850" cy="307777"/>
          </a:xfrm>
          <a:prstGeom prst="rect">
            <a:avLst/>
          </a:prstGeom>
          <a:noFill/>
        </p:spPr>
        <p:txBody>
          <a:bodyPr wrap="square" rtlCol="0">
            <a:spAutoFit/>
          </a:bodyPr>
          <a:lstStyle/>
          <a:p>
            <a:r>
              <a:rPr lang="ru-RU" b="1" dirty="0" smtClean="0"/>
              <a:t>ОСАГО</a:t>
            </a:r>
            <a:r>
              <a:rPr lang="ru-RU" dirty="0" smtClean="0"/>
              <a:t> – можно тарифным методом </a:t>
            </a:r>
            <a:r>
              <a:rPr lang="ru-RU" b="1" dirty="0" smtClean="0"/>
              <a:t>по минимальным </a:t>
            </a:r>
            <a:r>
              <a:rPr lang="ru-RU" dirty="0" smtClean="0"/>
              <a:t>значениям </a:t>
            </a:r>
            <a:r>
              <a:rPr lang="ru-RU" dirty="0"/>
              <a:t>предельного размера базовой ставки страховых </a:t>
            </a:r>
            <a:r>
              <a:rPr lang="ru-RU" dirty="0" smtClean="0"/>
              <a:t>тарифов.</a:t>
            </a:r>
            <a:endParaRPr lang="ru-RU" dirty="0"/>
          </a:p>
        </p:txBody>
      </p:sp>
      <p:sp>
        <p:nvSpPr>
          <p:cNvPr id="9" name="Стрелка вниз 8"/>
          <p:cNvSpPr/>
          <p:nvPr/>
        </p:nvSpPr>
        <p:spPr>
          <a:xfrm>
            <a:off x="4346575" y="5694768"/>
            <a:ext cx="103505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499341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pPr algn="ctr"/>
            <a:r>
              <a:rPr lang="ru-RU" sz="2800" b="1" dirty="0" smtClean="0"/>
              <a:t>Как обосновать цену на продукты питания или организацию питания в учреждении ?</a:t>
            </a:r>
            <a:endParaRPr lang="ru-RU" sz="2800" b="1" dirty="0"/>
          </a:p>
        </p:txBody>
      </p:sp>
      <p:sp>
        <p:nvSpPr>
          <p:cNvPr id="3" name="Текст 2"/>
          <p:cNvSpPr>
            <a:spLocks noGrp="1"/>
          </p:cNvSpPr>
          <p:nvPr>
            <p:ph type="body" idx="2"/>
          </p:nvPr>
        </p:nvSpPr>
        <p:spPr/>
        <p:txBody>
          <a:bodyPr/>
          <a:lstStyle/>
          <a:p>
            <a:endParaRPr lang="ru-RU"/>
          </a:p>
        </p:txBody>
      </p:sp>
    </p:spTree>
    <p:extLst>
      <p:ext uri="{BB962C8B-B14F-4D97-AF65-F5344CB8AC3E}">
        <p14:creationId xmlns:p14="http://schemas.microsoft.com/office/powerpoint/2010/main" val="24405508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25258" y="376344"/>
            <a:ext cx="5983291" cy="830997"/>
          </a:xfrm>
          <a:prstGeom prst="rect">
            <a:avLst/>
          </a:prstGeom>
          <a:noFill/>
        </p:spPr>
        <p:txBody>
          <a:bodyPr wrap="square" rtlCol="0">
            <a:spAutoFit/>
          </a:bodyPr>
          <a:lstStyle/>
          <a:p>
            <a:r>
              <a:rPr lang="ru-RU" sz="2400" b="1" dirty="0" smtClean="0"/>
              <a:t>Закупка продуктов питания или организация питания</a:t>
            </a:r>
            <a:endParaRPr lang="ru-RU" sz="2400" b="1" dirty="0"/>
          </a:p>
        </p:txBody>
      </p:sp>
      <p:sp>
        <p:nvSpPr>
          <p:cNvPr id="3" name="TextBox 2"/>
          <p:cNvSpPr txBox="1"/>
          <p:nvPr/>
        </p:nvSpPr>
        <p:spPr>
          <a:xfrm>
            <a:off x="291079" y="1346608"/>
            <a:ext cx="10517070" cy="400110"/>
          </a:xfrm>
          <a:prstGeom prst="rect">
            <a:avLst/>
          </a:prstGeom>
          <a:noFill/>
        </p:spPr>
        <p:txBody>
          <a:bodyPr wrap="square" rtlCol="0">
            <a:spAutoFit/>
          </a:bodyPr>
          <a:lstStyle/>
          <a:p>
            <a:r>
              <a:rPr lang="ru-RU" sz="2000" dirty="0" smtClean="0"/>
              <a:t>Какой метод обоснования НМЦК выбрать?</a:t>
            </a:r>
            <a:endParaRPr lang="ru-RU" sz="2000" dirty="0"/>
          </a:p>
        </p:txBody>
      </p:sp>
      <p:sp>
        <p:nvSpPr>
          <p:cNvPr id="4" name="TextBox 3"/>
          <p:cNvSpPr txBox="1"/>
          <p:nvPr/>
        </p:nvSpPr>
        <p:spPr>
          <a:xfrm>
            <a:off x="196992" y="2116939"/>
            <a:ext cx="11334443" cy="3462486"/>
          </a:xfrm>
          <a:prstGeom prst="rect">
            <a:avLst/>
          </a:prstGeom>
          <a:noFill/>
        </p:spPr>
        <p:txBody>
          <a:bodyPr wrap="square" rtlCol="0">
            <a:spAutoFit/>
          </a:bodyPr>
          <a:lstStyle/>
          <a:p>
            <a:pPr marL="342900" indent="-342900">
              <a:spcAft>
                <a:spcPts val="1800"/>
              </a:spcAft>
              <a:buAutoNum type="arabicPeriod"/>
            </a:pPr>
            <a:r>
              <a:rPr lang="ru-RU" sz="1800" dirty="0" smtClean="0"/>
              <a:t>Метод сопоставимых рыночных цен (анализа рынка) – является приоритетным</a:t>
            </a:r>
          </a:p>
          <a:p>
            <a:pPr marL="342900" indent="-342900">
              <a:spcAft>
                <a:spcPts val="1800"/>
              </a:spcAft>
              <a:buAutoNum type="arabicPeriod"/>
            </a:pPr>
            <a:r>
              <a:rPr lang="ru-RU" sz="1800" dirty="0" smtClean="0"/>
              <a:t>Нормативный метод – если нормированием установлены предельные цены на продукты питания или услуги по организации питания</a:t>
            </a:r>
          </a:p>
          <a:p>
            <a:pPr marL="342900" indent="-342900">
              <a:spcAft>
                <a:spcPts val="1800"/>
              </a:spcAft>
              <a:buAutoNum type="arabicPeriod"/>
            </a:pPr>
            <a:r>
              <a:rPr lang="ru-RU" sz="1800" dirty="0" smtClean="0"/>
              <a:t>Тарифный метод – если цены на продукты питания или услуги по организации питания регулируются</a:t>
            </a:r>
          </a:p>
          <a:p>
            <a:pPr marL="342900" indent="-342900">
              <a:spcAft>
                <a:spcPts val="1800"/>
              </a:spcAft>
              <a:buAutoNum type="arabicPeriod"/>
            </a:pPr>
            <a:r>
              <a:rPr lang="ru-RU" sz="1800" dirty="0" smtClean="0"/>
              <a:t>Проектно-сметный метод – не подходит к питанию</a:t>
            </a:r>
          </a:p>
          <a:p>
            <a:pPr marL="342900" indent="-342900">
              <a:spcAft>
                <a:spcPts val="1800"/>
              </a:spcAft>
              <a:buAutoNum type="arabicPeriod"/>
            </a:pPr>
            <a:r>
              <a:rPr lang="ru-RU" sz="1800" dirty="0" smtClean="0"/>
              <a:t>Затратный – если остальные методы не подходят (не тот случай)</a:t>
            </a:r>
          </a:p>
          <a:p>
            <a:pPr marL="342900" indent="-342900">
              <a:spcAft>
                <a:spcPts val="1800"/>
              </a:spcAft>
              <a:buAutoNum type="arabicPeriod"/>
            </a:pPr>
            <a:r>
              <a:rPr lang="ru-RU" sz="1800" dirty="0" smtClean="0"/>
              <a:t>Иной?</a:t>
            </a:r>
            <a:endParaRPr lang="ru-RU" sz="1800" dirty="0"/>
          </a:p>
        </p:txBody>
      </p:sp>
    </p:spTree>
    <p:extLst>
      <p:ext uri="{BB962C8B-B14F-4D97-AF65-F5344CB8AC3E}">
        <p14:creationId xmlns:p14="http://schemas.microsoft.com/office/powerpoint/2010/main" val="31237928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9135" y="920311"/>
            <a:ext cx="10854427" cy="584775"/>
          </a:xfrm>
          <a:prstGeom prst="rect">
            <a:avLst/>
          </a:prstGeom>
        </p:spPr>
        <p:txBody>
          <a:bodyPr wrap="square">
            <a:spAutoFit/>
          </a:bodyPr>
          <a:lstStyle/>
          <a:p>
            <a:r>
              <a:rPr lang="ru-RU" sz="1600" b="1" dirty="0"/>
              <a:t>Приказ УО БГА №1017 от 09.12.2025 </a:t>
            </a:r>
            <a:r>
              <a:rPr lang="ru-RU" sz="1600" dirty="0"/>
              <a:t>"Об организации питания обучающихся в муниципальных бюджетных и автономных общеобразовательных учреждениях города Брянска с 12 января 2026 года"</a:t>
            </a:r>
          </a:p>
        </p:txBody>
      </p:sp>
      <p:sp>
        <p:nvSpPr>
          <p:cNvPr id="4" name="Прямоугольник 3"/>
          <p:cNvSpPr/>
          <p:nvPr/>
        </p:nvSpPr>
        <p:spPr>
          <a:xfrm>
            <a:off x="369134" y="1687711"/>
            <a:ext cx="10988475" cy="1077218"/>
          </a:xfrm>
          <a:prstGeom prst="rect">
            <a:avLst/>
          </a:prstGeom>
        </p:spPr>
        <p:txBody>
          <a:bodyPr wrap="square">
            <a:spAutoFit/>
          </a:bodyPr>
          <a:lstStyle/>
          <a:p>
            <a:r>
              <a:rPr lang="ru-RU" sz="1600" b="1" dirty="0"/>
              <a:t>Приказ Департамента образования и науки Брянской области от 24.10.2025 № </a:t>
            </a:r>
            <a:r>
              <a:rPr lang="ru-RU" sz="1600" b="1" dirty="0" smtClean="0"/>
              <a:t>1216</a:t>
            </a:r>
            <a:r>
              <a:rPr lang="ru-RU" sz="1600" dirty="0" smtClean="0"/>
              <a:t> "Об </a:t>
            </a:r>
            <a:r>
              <a:rPr lang="ru-RU" sz="1600" dirty="0"/>
              <a:t>установлении норматива по питанию для обучающихся из числа детей-сирот и детей, оставшихся без попечения родителей государственных организаций среднего профессионального образования, подведомственных департаменту образования и науки Брянской области"</a:t>
            </a:r>
          </a:p>
        </p:txBody>
      </p:sp>
      <p:sp>
        <p:nvSpPr>
          <p:cNvPr id="5" name="Прямоугольник 4"/>
          <p:cNvSpPr/>
          <p:nvPr/>
        </p:nvSpPr>
        <p:spPr>
          <a:xfrm>
            <a:off x="369134" y="2947554"/>
            <a:ext cx="11022766" cy="1077218"/>
          </a:xfrm>
          <a:prstGeom prst="rect">
            <a:avLst/>
          </a:prstGeom>
        </p:spPr>
        <p:txBody>
          <a:bodyPr wrap="square">
            <a:spAutoFit/>
          </a:bodyPr>
          <a:lstStyle/>
          <a:p>
            <a:r>
              <a:rPr lang="ru-RU" sz="1600" b="1" dirty="0"/>
              <a:t>Решение  Брянского Городского Совета Народных Депутатов от 30.10.2024 года N 42</a:t>
            </a:r>
            <a:r>
              <a:rPr lang="ru-RU" sz="1600" dirty="0"/>
              <a:t> «О размере финансовых средств, выделяемых из бюджета городского округа город Брянск на организацию питания обучающихся в муниципальных бюджетных и автономных общеобразовательных и специальных (коррекционных) образовательных учреждениях города Брянска»</a:t>
            </a:r>
          </a:p>
        </p:txBody>
      </p:sp>
    </p:spTree>
    <p:extLst>
      <p:ext uri="{BB962C8B-B14F-4D97-AF65-F5344CB8AC3E}">
        <p14:creationId xmlns:p14="http://schemas.microsoft.com/office/powerpoint/2010/main" val="27478572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25258" y="376344"/>
            <a:ext cx="5983291" cy="830997"/>
          </a:xfrm>
          <a:prstGeom prst="rect">
            <a:avLst/>
          </a:prstGeom>
          <a:noFill/>
        </p:spPr>
        <p:txBody>
          <a:bodyPr wrap="square" rtlCol="0">
            <a:spAutoFit/>
          </a:bodyPr>
          <a:lstStyle/>
          <a:p>
            <a:r>
              <a:rPr lang="ru-RU" sz="2400" b="1" dirty="0" smtClean="0"/>
              <a:t>Закупка продуктов питания или организация питания</a:t>
            </a:r>
            <a:endParaRPr lang="ru-RU" sz="2400" b="1" dirty="0"/>
          </a:p>
        </p:txBody>
      </p:sp>
      <p:sp>
        <p:nvSpPr>
          <p:cNvPr id="3" name="TextBox 2"/>
          <p:cNvSpPr txBox="1"/>
          <p:nvPr/>
        </p:nvSpPr>
        <p:spPr>
          <a:xfrm>
            <a:off x="291079" y="1346608"/>
            <a:ext cx="10517070" cy="400110"/>
          </a:xfrm>
          <a:prstGeom prst="rect">
            <a:avLst/>
          </a:prstGeom>
          <a:noFill/>
        </p:spPr>
        <p:txBody>
          <a:bodyPr wrap="square" rtlCol="0">
            <a:spAutoFit/>
          </a:bodyPr>
          <a:lstStyle/>
          <a:p>
            <a:r>
              <a:rPr lang="ru-RU" sz="2000" dirty="0" smtClean="0"/>
              <a:t>Какой метод обоснования НМЦК выбрать?</a:t>
            </a:r>
            <a:endParaRPr lang="ru-RU" sz="2000" dirty="0"/>
          </a:p>
        </p:txBody>
      </p:sp>
      <p:sp>
        <p:nvSpPr>
          <p:cNvPr id="4" name="TextBox 3"/>
          <p:cNvSpPr txBox="1"/>
          <p:nvPr/>
        </p:nvSpPr>
        <p:spPr>
          <a:xfrm>
            <a:off x="196992" y="2116939"/>
            <a:ext cx="11334443" cy="3462486"/>
          </a:xfrm>
          <a:prstGeom prst="rect">
            <a:avLst/>
          </a:prstGeom>
          <a:noFill/>
        </p:spPr>
        <p:txBody>
          <a:bodyPr wrap="square" rtlCol="0">
            <a:spAutoFit/>
          </a:bodyPr>
          <a:lstStyle/>
          <a:p>
            <a:pPr marL="342900" indent="-342900">
              <a:spcAft>
                <a:spcPts val="1800"/>
              </a:spcAft>
              <a:buAutoNum type="arabicPeriod"/>
            </a:pPr>
            <a:r>
              <a:rPr lang="ru-RU" sz="1800" dirty="0" smtClean="0"/>
              <a:t>Метод сопоставимых рыночных цен (анализа рынка) – является приоритетным</a:t>
            </a:r>
          </a:p>
          <a:p>
            <a:pPr marL="342900" indent="-342900">
              <a:spcAft>
                <a:spcPts val="1800"/>
              </a:spcAft>
              <a:buAutoNum type="arabicPeriod"/>
            </a:pPr>
            <a:r>
              <a:rPr lang="ru-RU" sz="1800" dirty="0" smtClean="0"/>
              <a:t>Нормативный метод – если нормированием установлены предельные цены на продукты питания или услуги по организации питания</a:t>
            </a:r>
          </a:p>
          <a:p>
            <a:pPr marL="342900" indent="-342900">
              <a:spcAft>
                <a:spcPts val="1800"/>
              </a:spcAft>
              <a:buAutoNum type="arabicPeriod"/>
            </a:pPr>
            <a:r>
              <a:rPr lang="ru-RU" sz="1800" dirty="0" smtClean="0"/>
              <a:t>Тарифный метод – если цены на продукты питания или услуги по организации питания регулируются</a:t>
            </a:r>
          </a:p>
          <a:p>
            <a:pPr marL="342900" indent="-342900">
              <a:spcAft>
                <a:spcPts val="1800"/>
              </a:spcAft>
              <a:buAutoNum type="arabicPeriod"/>
            </a:pPr>
            <a:r>
              <a:rPr lang="ru-RU" sz="1800" strike="sngStrike" dirty="0" smtClean="0"/>
              <a:t>Проектно-сметный метод – не подходит к питанию</a:t>
            </a:r>
          </a:p>
          <a:p>
            <a:pPr marL="342900" indent="-342900">
              <a:spcAft>
                <a:spcPts val="1800"/>
              </a:spcAft>
              <a:buAutoNum type="arabicPeriod"/>
            </a:pPr>
            <a:r>
              <a:rPr lang="ru-RU" sz="1800" strike="sngStrike" dirty="0" smtClean="0"/>
              <a:t>Затратный – если остальные методы не подходят (не тот случай)</a:t>
            </a:r>
          </a:p>
          <a:p>
            <a:pPr marL="342900" indent="-342900">
              <a:spcAft>
                <a:spcPts val="1800"/>
              </a:spcAft>
              <a:buAutoNum type="arabicPeriod"/>
            </a:pPr>
            <a:r>
              <a:rPr lang="ru-RU" sz="1800" dirty="0" smtClean="0"/>
              <a:t>Иной?</a:t>
            </a:r>
            <a:endParaRPr lang="ru-RU" sz="1800" dirty="0"/>
          </a:p>
        </p:txBody>
      </p:sp>
    </p:spTree>
    <p:extLst>
      <p:ext uri="{BB962C8B-B14F-4D97-AF65-F5344CB8AC3E}">
        <p14:creationId xmlns:p14="http://schemas.microsoft.com/office/powerpoint/2010/main" val="39206508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25258" y="376344"/>
            <a:ext cx="5983291" cy="830997"/>
          </a:xfrm>
          <a:prstGeom prst="rect">
            <a:avLst/>
          </a:prstGeom>
          <a:noFill/>
        </p:spPr>
        <p:txBody>
          <a:bodyPr wrap="square" rtlCol="0">
            <a:spAutoFit/>
          </a:bodyPr>
          <a:lstStyle/>
          <a:p>
            <a:r>
              <a:rPr lang="ru-RU" sz="2400" b="1" dirty="0" smtClean="0"/>
              <a:t>Закупка продуктов питания или организация питания</a:t>
            </a:r>
            <a:endParaRPr lang="ru-RU" sz="2400" b="1" dirty="0"/>
          </a:p>
        </p:txBody>
      </p:sp>
      <p:sp>
        <p:nvSpPr>
          <p:cNvPr id="3" name="TextBox 2"/>
          <p:cNvSpPr txBox="1"/>
          <p:nvPr/>
        </p:nvSpPr>
        <p:spPr>
          <a:xfrm>
            <a:off x="291079" y="1346608"/>
            <a:ext cx="10517070" cy="400110"/>
          </a:xfrm>
          <a:prstGeom prst="rect">
            <a:avLst/>
          </a:prstGeom>
          <a:noFill/>
        </p:spPr>
        <p:txBody>
          <a:bodyPr wrap="square" rtlCol="0">
            <a:spAutoFit/>
          </a:bodyPr>
          <a:lstStyle/>
          <a:p>
            <a:r>
              <a:rPr lang="ru-RU" sz="2000" dirty="0" smtClean="0"/>
              <a:t>Какой метод обоснования НМЦК выбрать?</a:t>
            </a:r>
            <a:endParaRPr lang="ru-RU" sz="2000" dirty="0"/>
          </a:p>
        </p:txBody>
      </p:sp>
      <p:sp>
        <p:nvSpPr>
          <p:cNvPr id="4" name="TextBox 3"/>
          <p:cNvSpPr txBox="1"/>
          <p:nvPr/>
        </p:nvSpPr>
        <p:spPr>
          <a:xfrm>
            <a:off x="196992" y="2116939"/>
            <a:ext cx="11334443" cy="2723823"/>
          </a:xfrm>
          <a:prstGeom prst="rect">
            <a:avLst/>
          </a:prstGeom>
          <a:noFill/>
        </p:spPr>
        <p:txBody>
          <a:bodyPr wrap="square" rtlCol="0">
            <a:spAutoFit/>
          </a:bodyPr>
          <a:lstStyle/>
          <a:p>
            <a:pPr marL="342900" indent="-342900">
              <a:spcAft>
                <a:spcPts val="1800"/>
              </a:spcAft>
              <a:buAutoNum type="arabicPeriod"/>
            </a:pPr>
            <a:r>
              <a:rPr lang="ru-RU" sz="1800" dirty="0" smtClean="0"/>
              <a:t>Метод сопоставимых рыночных цен (анализа рынка) - МОЖЕМ ПРИМЕНИТЬ, но цена может оказаться выше установленных нормативов на питание</a:t>
            </a:r>
          </a:p>
          <a:p>
            <a:pPr marL="342900" indent="-342900">
              <a:spcAft>
                <a:spcPts val="1800"/>
              </a:spcAft>
              <a:buAutoNum type="arabicPeriod"/>
            </a:pPr>
            <a:r>
              <a:rPr lang="ru-RU" sz="1800" dirty="0" smtClean="0"/>
              <a:t>Нормативный метод – если нормированием установлены предельные цены на продукты питания или услуги по организации питания</a:t>
            </a:r>
          </a:p>
          <a:p>
            <a:pPr marL="342900" indent="-342900">
              <a:spcAft>
                <a:spcPts val="1800"/>
              </a:spcAft>
              <a:buAutoNum type="arabicPeriod"/>
            </a:pPr>
            <a:r>
              <a:rPr lang="ru-RU" sz="1800" dirty="0" smtClean="0"/>
              <a:t>Тарифный метод – если цены на продукты питания или услуги по организации питания регулируются</a:t>
            </a:r>
          </a:p>
          <a:p>
            <a:pPr marL="342900" indent="-342900">
              <a:spcAft>
                <a:spcPts val="1800"/>
              </a:spcAft>
              <a:buAutoNum type="arabicPeriod"/>
            </a:pPr>
            <a:r>
              <a:rPr lang="ru-RU" sz="1800" dirty="0" smtClean="0"/>
              <a:t>Иной?</a:t>
            </a:r>
          </a:p>
        </p:txBody>
      </p:sp>
    </p:spTree>
    <p:extLst>
      <p:ext uri="{BB962C8B-B14F-4D97-AF65-F5344CB8AC3E}">
        <p14:creationId xmlns:p14="http://schemas.microsoft.com/office/powerpoint/2010/main" val="4833955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25258" y="376344"/>
            <a:ext cx="5983291" cy="830997"/>
          </a:xfrm>
          <a:prstGeom prst="rect">
            <a:avLst/>
          </a:prstGeom>
          <a:noFill/>
        </p:spPr>
        <p:txBody>
          <a:bodyPr wrap="square" rtlCol="0">
            <a:spAutoFit/>
          </a:bodyPr>
          <a:lstStyle/>
          <a:p>
            <a:r>
              <a:rPr lang="ru-RU" sz="2400" b="1" dirty="0" smtClean="0"/>
              <a:t>Закупка продуктов питания или организация питания</a:t>
            </a:r>
            <a:endParaRPr lang="ru-RU" sz="2400" b="1" dirty="0"/>
          </a:p>
        </p:txBody>
      </p:sp>
      <p:sp>
        <p:nvSpPr>
          <p:cNvPr id="3" name="TextBox 2"/>
          <p:cNvSpPr txBox="1"/>
          <p:nvPr/>
        </p:nvSpPr>
        <p:spPr>
          <a:xfrm>
            <a:off x="291079" y="1346608"/>
            <a:ext cx="10517070" cy="400110"/>
          </a:xfrm>
          <a:prstGeom prst="rect">
            <a:avLst/>
          </a:prstGeom>
          <a:noFill/>
        </p:spPr>
        <p:txBody>
          <a:bodyPr wrap="square" rtlCol="0">
            <a:spAutoFit/>
          </a:bodyPr>
          <a:lstStyle/>
          <a:p>
            <a:r>
              <a:rPr lang="ru-RU" sz="2000" dirty="0" smtClean="0"/>
              <a:t>Какой метод обоснования НМЦК выбрать?</a:t>
            </a:r>
            <a:endParaRPr lang="ru-RU" sz="2000" dirty="0"/>
          </a:p>
        </p:txBody>
      </p:sp>
      <p:sp>
        <p:nvSpPr>
          <p:cNvPr id="4" name="TextBox 3"/>
          <p:cNvSpPr txBox="1"/>
          <p:nvPr/>
        </p:nvSpPr>
        <p:spPr>
          <a:xfrm>
            <a:off x="196992" y="2116939"/>
            <a:ext cx="11334443" cy="2169825"/>
          </a:xfrm>
          <a:prstGeom prst="rect">
            <a:avLst/>
          </a:prstGeom>
          <a:noFill/>
        </p:spPr>
        <p:txBody>
          <a:bodyPr wrap="square" rtlCol="0">
            <a:spAutoFit/>
          </a:bodyPr>
          <a:lstStyle/>
          <a:p>
            <a:pPr marL="342900" indent="-342900">
              <a:spcAft>
                <a:spcPts val="1800"/>
              </a:spcAft>
              <a:buAutoNum type="arabicPeriod"/>
            </a:pPr>
            <a:r>
              <a:rPr lang="ru-RU" sz="1800" dirty="0" smtClean="0"/>
              <a:t>Метод сопоставимых рыночных цен (анализа рынка) ?</a:t>
            </a:r>
          </a:p>
          <a:p>
            <a:pPr marL="342900" indent="-342900">
              <a:spcAft>
                <a:spcPts val="1800"/>
              </a:spcAft>
              <a:buAutoNum type="arabicPeriod"/>
            </a:pPr>
            <a:r>
              <a:rPr lang="ru-RU" sz="1800" dirty="0" smtClean="0"/>
              <a:t>Нормативный метод – нормированием не установлены </a:t>
            </a:r>
            <a:r>
              <a:rPr lang="ru-RU" sz="1800" u="sng" dirty="0" smtClean="0"/>
              <a:t>предельные цены</a:t>
            </a:r>
            <a:r>
              <a:rPr lang="ru-RU" sz="1800" dirty="0" smtClean="0"/>
              <a:t> на продукты питания или услуги по организации питания (не путаем с предельными затратами) – ПРИМЕНИТЬ НЕЛЬЗЯ</a:t>
            </a:r>
          </a:p>
          <a:p>
            <a:pPr marL="342900" indent="-342900">
              <a:spcAft>
                <a:spcPts val="1800"/>
              </a:spcAft>
              <a:buAutoNum type="arabicPeriod"/>
            </a:pPr>
            <a:r>
              <a:rPr lang="ru-RU" sz="1800" dirty="0" smtClean="0"/>
              <a:t>Тарифный метод</a:t>
            </a:r>
          </a:p>
          <a:p>
            <a:pPr marL="342900" indent="-342900">
              <a:spcAft>
                <a:spcPts val="1800"/>
              </a:spcAft>
              <a:buFont typeface="Arial"/>
              <a:buAutoNum type="arabicPeriod"/>
            </a:pPr>
            <a:r>
              <a:rPr lang="ru-RU" sz="1800" dirty="0"/>
              <a:t>Иной</a:t>
            </a:r>
            <a:r>
              <a:rPr lang="ru-RU" sz="1800" dirty="0" smtClean="0"/>
              <a:t>?</a:t>
            </a:r>
            <a:endParaRPr lang="ru-RU" sz="1800" dirty="0"/>
          </a:p>
        </p:txBody>
      </p:sp>
    </p:spTree>
    <p:extLst>
      <p:ext uri="{BB962C8B-B14F-4D97-AF65-F5344CB8AC3E}">
        <p14:creationId xmlns:p14="http://schemas.microsoft.com/office/powerpoint/2010/main" val="1542734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961" y="1314451"/>
            <a:ext cx="11934825" cy="5139869"/>
          </a:xfrm>
          <a:prstGeom prst="rect">
            <a:avLst/>
          </a:prstGeom>
          <a:noFill/>
        </p:spPr>
        <p:txBody>
          <a:bodyPr wrap="square" rtlCol="0">
            <a:spAutoFit/>
          </a:bodyPr>
          <a:lstStyle/>
          <a:p>
            <a:pPr>
              <a:spcAft>
                <a:spcPts val="1200"/>
              </a:spcAft>
            </a:pPr>
            <a:r>
              <a:rPr lang="ru-RU" sz="2800" b="1" dirty="0" smtClean="0"/>
              <a:t>Часть 4 статьи 93 Закона №44-ФЗ:</a:t>
            </a:r>
          </a:p>
          <a:p>
            <a:pPr>
              <a:spcAft>
                <a:spcPts val="1200"/>
              </a:spcAft>
            </a:pPr>
            <a:r>
              <a:rPr lang="ru-RU" sz="2800" b="1" dirty="0"/>
              <a:t>При осуществлении закупки у единственного поставщика (подрядчика, исполнителя) заказчик определяет цену контракта, заключаемого с единственным поставщиком (подрядчиком, исполнителем), в соответствии с настоящим Федеральным законом</a:t>
            </a:r>
            <a:r>
              <a:rPr lang="ru-RU" sz="2800" b="1" dirty="0" smtClean="0"/>
              <a:t>.</a:t>
            </a:r>
            <a:endParaRPr lang="ru-RU" sz="2800" dirty="0" smtClean="0"/>
          </a:p>
          <a:p>
            <a:pPr>
              <a:spcAft>
                <a:spcPts val="1200"/>
              </a:spcAft>
            </a:pPr>
            <a:r>
              <a:rPr lang="ru-RU" sz="2800" dirty="0" smtClean="0"/>
              <a:t>При </a:t>
            </a:r>
            <a:r>
              <a:rPr lang="ru-RU" sz="2800" dirty="0"/>
              <a:t>этом в случаях, предусмотренных пунктами 3, 6, 6.1, 11, 12, 16, 18, 19, 22, 23, 30 - 35, 37 - 41, 46 и 49 части 1 настоящей статьи, </a:t>
            </a:r>
            <a:r>
              <a:rPr lang="ru-RU" sz="2800" b="1" dirty="0"/>
              <a:t>заказчик обосновывает такую цену</a:t>
            </a:r>
            <a:r>
              <a:rPr lang="ru-RU" sz="2800" dirty="0"/>
              <a:t> в соответствии с настоящим Федеральным законом </a:t>
            </a:r>
            <a:r>
              <a:rPr lang="ru-RU" sz="2800" b="1" dirty="0"/>
              <a:t>и включает в контракт обоснование цены контракта</a:t>
            </a:r>
            <a:r>
              <a:rPr lang="ru-RU" sz="2800" dirty="0"/>
              <a:t>.</a:t>
            </a:r>
            <a:endParaRPr lang="ru-RU" sz="2800" dirty="0" smtClean="0"/>
          </a:p>
        </p:txBody>
      </p:sp>
    </p:spTree>
    <p:extLst>
      <p:ext uri="{BB962C8B-B14F-4D97-AF65-F5344CB8AC3E}">
        <p14:creationId xmlns:p14="http://schemas.microsoft.com/office/powerpoint/2010/main" val="16040041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25258" y="376344"/>
            <a:ext cx="5983291" cy="830997"/>
          </a:xfrm>
          <a:prstGeom prst="rect">
            <a:avLst/>
          </a:prstGeom>
          <a:noFill/>
        </p:spPr>
        <p:txBody>
          <a:bodyPr wrap="square" rtlCol="0">
            <a:spAutoFit/>
          </a:bodyPr>
          <a:lstStyle/>
          <a:p>
            <a:r>
              <a:rPr lang="ru-RU" sz="2400" b="1" dirty="0" smtClean="0"/>
              <a:t>Закупка продуктов питания или организация питания</a:t>
            </a:r>
            <a:endParaRPr lang="ru-RU" sz="2400" b="1" dirty="0"/>
          </a:p>
        </p:txBody>
      </p:sp>
      <p:sp>
        <p:nvSpPr>
          <p:cNvPr id="3" name="TextBox 2"/>
          <p:cNvSpPr txBox="1"/>
          <p:nvPr/>
        </p:nvSpPr>
        <p:spPr>
          <a:xfrm>
            <a:off x="291079" y="1346608"/>
            <a:ext cx="10517070" cy="400110"/>
          </a:xfrm>
          <a:prstGeom prst="rect">
            <a:avLst/>
          </a:prstGeom>
          <a:noFill/>
        </p:spPr>
        <p:txBody>
          <a:bodyPr wrap="square" rtlCol="0">
            <a:spAutoFit/>
          </a:bodyPr>
          <a:lstStyle/>
          <a:p>
            <a:r>
              <a:rPr lang="ru-RU" sz="2000" dirty="0" smtClean="0"/>
              <a:t>Какой метод обоснования НМЦК выбрать?</a:t>
            </a:r>
            <a:endParaRPr lang="ru-RU" sz="2000" dirty="0"/>
          </a:p>
        </p:txBody>
      </p:sp>
      <p:sp>
        <p:nvSpPr>
          <p:cNvPr id="4" name="TextBox 3"/>
          <p:cNvSpPr txBox="1"/>
          <p:nvPr/>
        </p:nvSpPr>
        <p:spPr>
          <a:xfrm>
            <a:off x="196992" y="2116939"/>
            <a:ext cx="11334443" cy="2723823"/>
          </a:xfrm>
          <a:prstGeom prst="rect">
            <a:avLst/>
          </a:prstGeom>
          <a:noFill/>
        </p:spPr>
        <p:txBody>
          <a:bodyPr wrap="square" rtlCol="0">
            <a:spAutoFit/>
          </a:bodyPr>
          <a:lstStyle/>
          <a:p>
            <a:pPr marL="342900" indent="-342900">
              <a:spcAft>
                <a:spcPts val="1800"/>
              </a:spcAft>
              <a:buAutoNum type="arabicPeriod"/>
            </a:pPr>
            <a:r>
              <a:rPr lang="ru-RU" sz="1800" dirty="0" smtClean="0"/>
              <a:t>Метод сопоставимых рыночных цен (анализа рынка) – ?</a:t>
            </a:r>
          </a:p>
          <a:p>
            <a:pPr marL="342900" indent="-342900">
              <a:spcAft>
                <a:spcPts val="1800"/>
              </a:spcAft>
              <a:buAutoNum type="arabicPeriod"/>
            </a:pPr>
            <a:r>
              <a:rPr lang="ru-RU" sz="1800" strike="sngStrike" dirty="0" smtClean="0"/>
              <a:t>Нормативный метод</a:t>
            </a:r>
            <a:endParaRPr lang="en-US" sz="1800" strike="sngStrike" dirty="0" smtClean="0"/>
          </a:p>
          <a:p>
            <a:pPr marL="342900" indent="-342900">
              <a:spcAft>
                <a:spcPts val="1800"/>
              </a:spcAft>
              <a:buAutoNum type="arabicPeriod"/>
            </a:pPr>
            <a:r>
              <a:rPr lang="ru-RU" sz="1800" dirty="0" smtClean="0"/>
              <a:t>Тарифный метод – цены подлежат </a:t>
            </a:r>
            <a:r>
              <a:rPr lang="ru-RU" sz="1800" dirty="0"/>
              <a:t>государственному регулированию или установлены муниципальными правовыми </a:t>
            </a:r>
            <a:r>
              <a:rPr lang="ru-RU" sz="1800" dirty="0" smtClean="0"/>
              <a:t>актами. Такое регулирование – есть, но оно не устанавливает тарифы на закупку продуктов питания или оказание услуг по обеспечению питанием, а устанавливает предельные нормативы для обеспечения питанием.</a:t>
            </a:r>
          </a:p>
          <a:p>
            <a:pPr marL="342900" indent="-342900">
              <a:spcAft>
                <a:spcPts val="1800"/>
              </a:spcAft>
              <a:buFont typeface="Arial"/>
              <a:buAutoNum type="arabicPeriod"/>
            </a:pPr>
            <a:r>
              <a:rPr lang="ru-RU" sz="1800" dirty="0"/>
              <a:t>Иной</a:t>
            </a:r>
            <a:r>
              <a:rPr lang="ru-RU" sz="1800" dirty="0" smtClean="0"/>
              <a:t>?</a:t>
            </a:r>
            <a:endParaRPr lang="ru-RU" sz="1800" dirty="0"/>
          </a:p>
        </p:txBody>
      </p:sp>
    </p:spTree>
    <p:extLst>
      <p:ext uri="{BB962C8B-B14F-4D97-AF65-F5344CB8AC3E}">
        <p14:creationId xmlns:p14="http://schemas.microsoft.com/office/powerpoint/2010/main" val="2910694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25258" y="376344"/>
            <a:ext cx="5983291" cy="830997"/>
          </a:xfrm>
          <a:prstGeom prst="rect">
            <a:avLst/>
          </a:prstGeom>
          <a:noFill/>
        </p:spPr>
        <p:txBody>
          <a:bodyPr wrap="square" rtlCol="0">
            <a:spAutoFit/>
          </a:bodyPr>
          <a:lstStyle/>
          <a:p>
            <a:r>
              <a:rPr lang="ru-RU" sz="2400" b="1" dirty="0" smtClean="0"/>
              <a:t>Закупка продуктов питания или организация питания</a:t>
            </a:r>
            <a:endParaRPr lang="ru-RU" sz="2400" b="1" dirty="0"/>
          </a:p>
        </p:txBody>
      </p:sp>
      <p:sp>
        <p:nvSpPr>
          <p:cNvPr id="3" name="TextBox 2"/>
          <p:cNvSpPr txBox="1"/>
          <p:nvPr/>
        </p:nvSpPr>
        <p:spPr>
          <a:xfrm>
            <a:off x="291079" y="1346608"/>
            <a:ext cx="10517070" cy="400110"/>
          </a:xfrm>
          <a:prstGeom prst="rect">
            <a:avLst/>
          </a:prstGeom>
          <a:noFill/>
        </p:spPr>
        <p:txBody>
          <a:bodyPr wrap="square" rtlCol="0">
            <a:spAutoFit/>
          </a:bodyPr>
          <a:lstStyle/>
          <a:p>
            <a:r>
              <a:rPr lang="ru-RU" sz="2000" dirty="0" smtClean="0"/>
              <a:t>Какой метод обоснования НМЦК выбрать?</a:t>
            </a:r>
            <a:endParaRPr lang="ru-RU" sz="2000" dirty="0"/>
          </a:p>
        </p:txBody>
      </p:sp>
      <p:sp>
        <p:nvSpPr>
          <p:cNvPr id="4" name="TextBox 3"/>
          <p:cNvSpPr txBox="1"/>
          <p:nvPr/>
        </p:nvSpPr>
        <p:spPr>
          <a:xfrm>
            <a:off x="196992" y="2116939"/>
            <a:ext cx="11334443" cy="1384995"/>
          </a:xfrm>
          <a:prstGeom prst="rect">
            <a:avLst/>
          </a:prstGeom>
          <a:noFill/>
        </p:spPr>
        <p:txBody>
          <a:bodyPr wrap="square" rtlCol="0">
            <a:spAutoFit/>
          </a:bodyPr>
          <a:lstStyle/>
          <a:p>
            <a:pPr marL="342900" indent="-342900">
              <a:spcAft>
                <a:spcPts val="1800"/>
              </a:spcAft>
              <a:buAutoNum type="arabicPeriod"/>
            </a:pPr>
            <a:r>
              <a:rPr lang="ru-RU" sz="1800" dirty="0" smtClean="0"/>
              <a:t>Метод сопоставимых рыночных цен (анализа рынка) – ?</a:t>
            </a:r>
          </a:p>
          <a:p>
            <a:pPr marL="342900" indent="-342900">
              <a:spcAft>
                <a:spcPts val="1800"/>
              </a:spcAft>
              <a:buAutoNum type="arabicPeriod"/>
            </a:pPr>
            <a:r>
              <a:rPr lang="ru-RU" sz="1800" dirty="0" smtClean="0"/>
              <a:t>Тарифный метод – </a:t>
            </a:r>
            <a:r>
              <a:rPr lang="ru-RU" sz="1800" dirty="0"/>
              <a:t>?</a:t>
            </a:r>
            <a:endParaRPr lang="ru-RU" sz="1800" dirty="0" smtClean="0"/>
          </a:p>
          <a:p>
            <a:pPr marL="342900" indent="-342900">
              <a:spcAft>
                <a:spcPts val="1800"/>
              </a:spcAft>
              <a:buFont typeface="Arial"/>
              <a:buAutoNum type="arabicPeriod"/>
            </a:pPr>
            <a:r>
              <a:rPr lang="ru-RU" sz="1800" dirty="0" smtClean="0"/>
              <a:t>Иной</a:t>
            </a:r>
            <a:r>
              <a:rPr lang="ru-RU" sz="1800" dirty="0"/>
              <a:t> </a:t>
            </a:r>
            <a:r>
              <a:rPr lang="ru-RU" sz="1800" dirty="0" smtClean="0"/>
              <a:t>– используется, когда невозможно применить иные методы.</a:t>
            </a:r>
            <a:endParaRPr lang="ru-RU" sz="1800" dirty="0"/>
          </a:p>
        </p:txBody>
      </p:sp>
      <p:sp>
        <p:nvSpPr>
          <p:cNvPr id="5" name="TextBox 4"/>
          <p:cNvSpPr txBox="1"/>
          <p:nvPr/>
        </p:nvSpPr>
        <p:spPr>
          <a:xfrm>
            <a:off x="354330" y="3890010"/>
            <a:ext cx="11449050" cy="2308324"/>
          </a:xfrm>
          <a:prstGeom prst="rect">
            <a:avLst/>
          </a:prstGeom>
          <a:noFill/>
          <a:ln w="38100">
            <a:solidFill>
              <a:srgbClr val="BC3472"/>
            </a:solidFill>
          </a:ln>
        </p:spPr>
        <p:txBody>
          <a:bodyPr wrap="square" rtlCol="0">
            <a:spAutoFit/>
          </a:bodyPr>
          <a:lstStyle/>
          <a:p>
            <a:r>
              <a:rPr lang="ru-RU" sz="1800" b="1" dirty="0" smtClean="0"/>
              <a:t>Можно ли применить – анализ рынка? – Да, но цена может оказаться выше нормативных расходов бюджета.</a:t>
            </a:r>
          </a:p>
          <a:p>
            <a:endParaRPr lang="ru-RU" sz="1800" b="1" dirty="0"/>
          </a:p>
          <a:p>
            <a:r>
              <a:rPr lang="ru-RU" sz="1800" b="1" dirty="0" smtClean="0"/>
              <a:t>Можно ли применить тарифный метод – Сомнительно – т.к. не установлены прямые тарифы на питание, а установлены стоимостные нормативы.</a:t>
            </a:r>
          </a:p>
          <a:p>
            <a:endParaRPr lang="ru-RU" sz="1800" b="1" dirty="0" smtClean="0"/>
          </a:p>
          <a:p>
            <a:r>
              <a:rPr lang="ru-RU" sz="1800" b="1" dirty="0" smtClean="0"/>
              <a:t>Можно ли применить нормативный метод – нет. Не установлены предельные значения цен, а установлены предельные затраты и при этом не в рамках нормирования.</a:t>
            </a:r>
            <a:endParaRPr lang="ru-RU" sz="1800" b="1" dirty="0"/>
          </a:p>
        </p:txBody>
      </p:sp>
    </p:spTree>
    <p:extLst>
      <p:ext uri="{BB962C8B-B14F-4D97-AF65-F5344CB8AC3E}">
        <p14:creationId xmlns:p14="http://schemas.microsoft.com/office/powerpoint/2010/main" val="37796228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25258" y="376344"/>
            <a:ext cx="5983291" cy="830997"/>
          </a:xfrm>
          <a:prstGeom prst="rect">
            <a:avLst/>
          </a:prstGeom>
          <a:noFill/>
        </p:spPr>
        <p:txBody>
          <a:bodyPr wrap="square" rtlCol="0">
            <a:spAutoFit/>
          </a:bodyPr>
          <a:lstStyle/>
          <a:p>
            <a:r>
              <a:rPr lang="ru-RU" sz="2400" b="1" dirty="0" smtClean="0"/>
              <a:t>Закупка продуктов питания или организация питания</a:t>
            </a:r>
            <a:endParaRPr lang="ru-RU" sz="2400" b="1" dirty="0"/>
          </a:p>
        </p:txBody>
      </p:sp>
      <p:sp>
        <p:nvSpPr>
          <p:cNvPr id="6" name="Прямоугольник 5"/>
          <p:cNvSpPr/>
          <p:nvPr/>
        </p:nvSpPr>
        <p:spPr>
          <a:xfrm>
            <a:off x="247650" y="1677680"/>
            <a:ext cx="10538460" cy="338554"/>
          </a:xfrm>
          <a:prstGeom prst="rect">
            <a:avLst/>
          </a:prstGeom>
        </p:spPr>
        <p:txBody>
          <a:bodyPr wrap="square">
            <a:spAutoFit/>
          </a:bodyPr>
          <a:lstStyle/>
          <a:p>
            <a:r>
              <a:rPr lang="ru-RU" sz="1600" b="1" dirty="0" smtClean="0">
                <a:latin typeface="Segoe UI" panose="020B0502040204020203" pitchFamily="34" charset="0"/>
              </a:rPr>
              <a:t>Решение </a:t>
            </a:r>
            <a:r>
              <a:rPr lang="ru-RU" sz="1600" b="1" dirty="0">
                <a:latin typeface="Segoe UI" panose="020B0502040204020203" pitchFamily="34" charset="0"/>
              </a:rPr>
              <a:t>Арбитражного суда Республики Башкортостан от 13.03.2025 по делу N А07-2588/2023</a:t>
            </a:r>
            <a:endParaRPr lang="ru-RU" sz="1600" b="1" dirty="0"/>
          </a:p>
        </p:txBody>
      </p:sp>
      <p:sp>
        <p:nvSpPr>
          <p:cNvPr id="7" name="Прямоугольник 6"/>
          <p:cNvSpPr/>
          <p:nvPr/>
        </p:nvSpPr>
        <p:spPr>
          <a:xfrm>
            <a:off x="247650" y="2195292"/>
            <a:ext cx="11788140" cy="2693045"/>
          </a:xfrm>
          <a:prstGeom prst="rect">
            <a:avLst/>
          </a:prstGeom>
        </p:spPr>
        <p:txBody>
          <a:bodyPr wrap="square">
            <a:spAutoFit/>
          </a:bodyPr>
          <a:lstStyle/>
          <a:p>
            <a:pPr>
              <a:spcAft>
                <a:spcPts val="600"/>
              </a:spcAft>
            </a:pPr>
            <a:r>
              <a:rPr lang="ru-RU" dirty="0"/>
              <a:t>Согласно обоснованию НМЦК, используемый метод - метод сопоставления рыночных цен.</a:t>
            </a:r>
            <a:br>
              <a:rPr lang="ru-RU" dirty="0"/>
            </a:br>
            <a:endParaRPr lang="ru-RU" dirty="0"/>
          </a:p>
          <a:p>
            <a:pPr>
              <a:spcAft>
                <a:spcPts val="600"/>
              </a:spcAft>
            </a:pPr>
            <a:r>
              <a:rPr lang="ru-RU" dirty="0"/>
              <a:t>Однако, в данном случаю использованию подлежит тарифный метод, так как он применяется заказчиком, если в соответствии с законодательством Российской Федерации цены закупаемых товаров, работ, услуг для обеспечения государственных и муниципальных нужд подлежат государственному регулированию или установлены муниципальными правовыми актами. </a:t>
            </a:r>
          </a:p>
          <a:p>
            <a:pPr>
              <a:spcAft>
                <a:spcPts val="600"/>
              </a:spcAft>
            </a:pPr>
            <a:r>
              <a:rPr lang="ru-RU" dirty="0"/>
              <a:t>Обоснование начальной (максимальной) цены контракта: ч. 8 ст. 22 44-ФЗ Тарифный метод определения цены. В соответствии с Федеральным законом от 06 октября 2003 года N 131-ФЗ "Об общих принципах организации местного самоуправления в Российской Федерации", а также согласно распределению расходов по организации питания по источникам финансирования с 1 января 2023 года, установлена стоимость на одного обучающегося на 1 учебный день. </a:t>
            </a:r>
          </a:p>
          <a:p>
            <a:pPr>
              <a:spcAft>
                <a:spcPts val="600"/>
              </a:spcAft>
            </a:pPr>
            <a:r>
              <a:rPr lang="ru-RU" dirty="0"/>
              <a:t>Следовательно, при определении НМЦК </a:t>
            </a:r>
            <a:r>
              <a:rPr lang="ru-RU" b="1" dirty="0"/>
              <a:t>заказчик был обязан применить тарифный метод</a:t>
            </a:r>
            <a:r>
              <a:rPr lang="ru-RU" dirty="0"/>
              <a:t>, так как местным законодательством установлена стоимость на одного обучающегося на 1 учебный день. </a:t>
            </a:r>
          </a:p>
        </p:txBody>
      </p:sp>
      <p:sp>
        <p:nvSpPr>
          <p:cNvPr id="8" name="Прямоугольник 7"/>
          <p:cNvSpPr/>
          <p:nvPr/>
        </p:nvSpPr>
        <p:spPr>
          <a:xfrm>
            <a:off x="247650" y="5186690"/>
            <a:ext cx="10740390" cy="307777"/>
          </a:xfrm>
          <a:prstGeom prst="rect">
            <a:avLst/>
          </a:prstGeom>
        </p:spPr>
        <p:txBody>
          <a:bodyPr wrap="square">
            <a:spAutoFit/>
          </a:bodyPr>
          <a:lstStyle/>
          <a:p>
            <a:r>
              <a:rPr lang="ru-RU" b="1" dirty="0" smtClean="0">
                <a:latin typeface="Segoe UI" panose="020B0502040204020203" pitchFamily="34" charset="0"/>
              </a:rPr>
              <a:t>Аналогичная позиция - Решение </a:t>
            </a:r>
            <a:r>
              <a:rPr lang="ru-RU" b="1" dirty="0">
                <a:latin typeface="Segoe UI" panose="020B0502040204020203" pitchFamily="34" charset="0"/>
              </a:rPr>
              <a:t>Мурманского УФАС России от 22.08.2023 по делу N 051/06/106-540/2023</a:t>
            </a:r>
            <a:endParaRPr lang="ru-RU" b="1" dirty="0"/>
          </a:p>
        </p:txBody>
      </p:sp>
      <p:sp>
        <p:nvSpPr>
          <p:cNvPr id="9" name="TextBox 8"/>
          <p:cNvSpPr txBox="1"/>
          <p:nvPr/>
        </p:nvSpPr>
        <p:spPr>
          <a:xfrm>
            <a:off x="426720" y="1202629"/>
            <a:ext cx="4431030" cy="307777"/>
          </a:xfrm>
          <a:prstGeom prst="rect">
            <a:avLst/>
          </a:prstGeom>
          <a:noFill/>
        </p:spPr>
        <p:txBody>
          <a:bodyPr wrap="square" rtlCol="0">
            <a:spAutoFit/>
          </a:bodyPr>
          <a:lstStyle/>
          <a:p>
            <a:r>
              <a:rPr lang="ru-RU" b="1" dirty="0" smtClean="0">
                <a:solidFill>
                  <a:srgbClr val="FF0000"/>
                </a:solidFill>
              </a:rPr>
              <a:t>Обоснование НМЦК тарифным методом</a:t>
            </a:r>
            <a:endParaRPr lang="ru-RU" b="1" dirty="0">
              <a:solidFill>
                <a:srgbClr val="FF0000"/>
              </a:solidFill>
            </a:endParaRPr>
          </a:p>
        </p:txBody>
      </p:sp>
    </p:spTree>
    <p:extLst>
      <p:ext uri="{BB962C8B-B14F-4D97-AF65-F5344CB8AC3E}">
        <p14:creationId xmlns:p14="http://schemas.microsoft.com/office/powerpoint/2010/main" val="5734737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25258" y="376344"/>
            <a:ext cx="5983291" cy="830997"/>
          </a:xfrm>
          <a:prstGeom prst="rect">
            <a:avLst/>
          </a:prstGeom>
          <a:noFill/>
        </p:spPr>
        <p:txBody>
          <a:bodyPr wrap="square" rtlCol="0">
            <a:spAutoFit/>
          </a:bodyPr>
          <a:lstStyle/>
          <a:p>
            <a:r>
              <a:rPr lang="ru-RU" sz="2400" b="1" dirty="0" smtClean="0"/>
              <a:t>Закупка продуктов питания или организация питания</a:t>
            </a:r>
            <a:endParaRPr lang="ru-RU" sz="2400" b="1" dirty="0"/>
          </a:p>
        </p:txBody>
      </p:sp>
      <p:sp>
        <p:nvSpPr>
          <p:cNvPr id="5" name="Прямоугольник 4"/>
          <p:cNvSpPr/>
          <p:nvPr/>
        </p:nvSpPr>
        <p:spPr>
          <a:xfrm>
            <a:off x="567711" y="2230083"/>
            <a:ext cx="8342348" cy="338554"/>
          </a:xfrm>
          <a:prstGeom prst="rect">
            <a:avLst/>
          </a:prstGeom>
        </p:spPr>
        <p:txBody>
          <a:bodyPr wrap="none">
            <a:spAutoFit/>
          </a:bodyPr>
          <a:lstStyle/>
          <a:p>
            <a:r>
              <a:rPr lang="ru-RU" sz="1600" b="1" dirty="0" smtClean="0"/>
              <a:t>Решение АС Тверской области от 06 </a:t>
            </a:r>
            <a:r>
              <a:rPr lang="ru-RU" sz="1600" b="1" dirty="0"/>
              <a:t>марта 2023 года </a:t>
            </a:r>
            <a:r>
              <a:rPr lang="ru-RU" sz="1600" b="1" dirty="0" smtClean="0"/>
              <a:t>по Делу </a:t>
            </a:r>
            <a:r>
              <a:rPr lang="ru-RU" sz="1600" b="1" dirty="0"/>
              <a:t>№ А66-12074/2022</a:t>
            </a:r>
          </a:p>
        </p:txBody>
      </p:sp>
      <p:sp>
        <p:nvSpPr>
          <p:cNvPr id="6" name="TextBox 5"/>
          <p:cNvSpPr txBox="1"/>
          <p:nvPr/>
        </p:nvSpPr>
        <p:spPr>
          <a:xfrm>
            <a:off x="445770" y="2745951"/>
            <a:ext cx="10778490" cy="307777"/>
          </a:xfrm>
          <a:prstGeom prst="rect">
            <a:avLst/>
          </a:prstGeom>
          <a:noFill/>
        </p:spPr>
        <p:txBody>
          <a:bodyPr wrap="square" rtlCol="0">
            <a:spAutoFit/>
          </a:bodyPr>
          <a:lstStyle/>
          <a:p>
            <a:r>
              <a:rPr lang="ru-RU" dirty="0"/>
              <a:t>Суд поддержал МБОУ СОШ №2 ЗАТО Озерный Тверской </a:t>
            </a:r>
            <a:r>
              <a:rPr lang="ru-RU" dirty="0" smtClean="0"/>
              <a:t>области в части обоснования НМЦК методом анализа рынка.</a:t>
            </a:r>
          </a:p>
        </p:txBody>
      </p:sp>
      <p:sp>
        <p:nvSpPr>
          <p:cNvPr id="7" name="Прямоугольник 6"/>
          <p:cNvSpPr/>
          <p:nvPr/>
        </p:nvSpPr>
        <p:spPr>
          <a:xfrm>
            <a:off x="445770" y="3916382"/>
            <a:ext cx="11346180" cy="2462213"/>
          </a:xfrm>
          <a:prstGeom prst="rect">
            <a:avLst/>
          </a:prstGeom>
        </p:spPr>
        <p:txBody>
          <a:bodyPr wrap="square">
            <a:spAutoFit/>
          </a:bodyPr>
          <a:lstStyle/>
          <a:p>
            <a:r>
              <a:rPr lang="ru-RU" dirty="0" smtClean="0"/>
              <a:t>«Из </a:t>
            </a:r>
            <a:r>
              <a:rPr lang="ru-RU" dirty="0"/>
              <a:t>приведённых положений статьи 8, частей 2.1, 4, 5 статьи 37 Закона № 273-ФЗ, части 4 статьи 2, статьи 3 Закона № 388-КЗ в совокупности с определениями «расходы </a:t>
            </a:r>
            <a:r>
              <a:rPr lang="ru-RU" dirty="0" smtClean="0"/>
              <a:t>бюджета</a:t>
            </a:r>
            <a:r>
              <a:rPr lang="ru-RU" dirty="0"/>
              <a:t>», «расходные обязательства», «публичные обязательства», данными в статье 6 Бюджетного кодекса РФ, суд приходит к выводу о том, что величина 85,00 руб. и 140,00 руб., названные в пунктах 2 и 3 постановления Губернатора Приморского края от 06.12.2018 № 72-пг, – это не стоимость продуктового набора и услуг по приготовлению горячего питания, а предельная величина расходов бюджета на обеспечение питания одного обучающегося в государственных (краевых) и муниципальных образовательных организациях Приморского края</a:t>
            </a:r>
            <a:r>
              <a:rPr lang="ru-RU" dirty="0" smtClean="0"/>
              <a:t>.</a:t>
            </a:r>
          </a:p>
          <a:p>
            <a:r>
              <a:rPr lang="ru-RU" dirty="0" smtClean="0"/>
              <a:t>В </a:t>
            </a:r>
            <a:r>
              <a:rPr lang="ru-RU" dirty="0"/>
              <a:t>рассматриваемом случае предельная величина расходных обязательств бюджета не может быть приравнена к регулируемым ценам (тарифам) на товары, работы, услуги</a:t>
            </a:r>
            <a:r>
              <a:rPr lang="ru-RU" dirty="0" smtClean="0"/>
              <a:t>.</a:t>
            </a:r>
          </a:p>
          <a:p>
            <a:r>
              <a:rPr lang="ru-RU" dirty="0" smtClean="0"/>
              <a:t>При </a:t>
            </a:r>
            <a:r>
              <a:rPr lang="ru-RU" dirty="0"/>
              <a:t>изложенных обстоятельствах суд приходит к выводу о том, что оспариваемое решение УФАС является законным, обоснованным и права и интересы заявителя в сфере предпринимательской и иной экономической деятельности не нарушает</a:t>
            </a:r>
            <a:r>
              <a:rPr lang="ru-RU" dirty="0" smtClean="0"/>
              <a:t>.»</a:t>
            </a:r>
          </a:p>
          <a:p>
            <a:r>
              <a:rPr lang="ru-RU" b="1" dirty="0" smtClean="0"/>
              <a:t>Суды следующих инстанций поддержали решение.</a:t>
            </a:r>
            <a:endParaRPr lang="ru-RU" b="1" dirty="0"/>
          </a:p>
        </p:txBody>
      </p:sp>
      <p:sp>
        <p:nvSpPr>
          <p:cNvPr id="8" name="Прямоугольник 7"/>
          <p:cNvSpPr/>
          <p:nvPr/>
        </p:nvSpPr>
        <p:spPr>
          <a:xfrm>
            <a:off x="567711" y="3469422"/>
            <a:ext cx="8409674" cy="338554"/>
          </a:xfrm>
          <a:prstGeom prst="rect">
            <a:avLst/>
          </a:prstGeom>
        </p:spPr>
        <p:txBody>
          <a:bodyPr wrap="none">
            <a:spAutoFit/>
          </a:bodyPr>
          <a:lstStyle/>
          <a:p>
            <a:r>
              <a:rPr lang="ru-RU" sz="1600" b="1" dirty="0" smtClean="0"/>
              <a:t>Решение АС Приморского края от 10 августа </a:t>
            </a:r>
            <a:r>
              <a:rPr lang="ru-RU" sz="1600" b="1" dirty="0"/>
              <a:t>2023 года </a:t>
            </a:r>
            <a:r>
              <a:rPr lang="ru-RU" sz="1600" b="1" dirty="0" smtClean="0"/>
              <a:t>по Делу </a:t>
            </a:r>
            <a:r>
              <a:rPr lang="ru-RU" sz="1600" b="1" dirty="0"/>
              <a:t>№ А51-3654/2023</a:t>
            </a:r>
          </a:p>
        </p:txBody>
      </p:sp>
      <p:sp>
        <p:nvSpPr>
          <p:cNvPr id="9" name="TextBox 8"/>
          <p:cNvSpPr txBox="1"/>
          <p:nvPr/>
        </p:nvSpPr>
        <p:spPr>
          <a:xfrm>
            <a:off x="567711" y="1575520"/>
            <a:ext cx="7981950" cy="307777"/>
          </a:xfrm>
          <a:prstGeom prst="rect">
            <a:avLst/>
          </a:prstGeom>
          <a:noFill/>
        </p:spPr>
        <p:txBody>
          <a:bodyPr wrap="square" rtlCol="0">
            <a:spAutoFit/>
          </a:bodyPr>
          <a:lstStyle/>
          <a:p>
            <a:r>
              <a:rPr lang="ru-RU" b="1" dirty="0" smtClean="0">
                <a:solidFill>
                  <a:srgbClr val="FF0000"/>
                </a:solidFill>
              </a:rPr>
              <a:t>НМЦК анализом рынка - Тарифным методом нельзя.</a:t>
            </a:r>
            <a:endParaRPr lang="ru-RU" b="1" dirty="0">
              <a:solidFill>
                <a:srgbClr val="FF0000"/>
              </a:solidFill>
            </a:endParaRPr>
          </a:p>
        </p:txBody>
      </p:sp>
    </p:spTree>
    <p:extLst>
      <p:ext uri="{BB962C8B-B14F-4D97-AF65-F5344CB8AC3E}">
        <p14:creationId xmlns:p14="http://schemas.microsoft.com/office/powerpoint/2010/main" val="3184826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25258" y="376344"/>
            <a:ext cx="5983291" cy="830997"/>
          </a:xfrm>
          <a:prstGeom prst="rect">
            <a:avLst/>
          </a:prstGeom>
          <a:noFill/>
        </p:spPr>
        <p:txBody>
          <a:bodyPr wrap="square" rtlCol="0">
            <a:spAutoFit/>
          </a:bodyPr>
          <a:lstStyle/>
          <a:p>
            <a:r>
              <a:rPr lang="ru-RU" sz="2400" b="1" dirty="0" smtClean="0"/>
              <a:t>Закупка продуктов питания или организация питания</a:t>
            </a:r>
            <a:endParaRPr lang="ru-RU" sz="2400" b="1" dirty="0"/>
          </a:p>
        </p:txBody>
      </p:sp>
      <p:sp>
        <p:nvSpPr>
          <p:cNvPr id="3" name="TextBox 2"/>
          <p:cNvSpPr txBox="1"/>
          <p:nvPr/>
        </p:nvSpPr>
        <p:spPr>
          <a:xfrm>
            <a:off x="556260" y="1428750"/>
            <a:ext cx="11395710" cy="338554"/>
          </a:xfrm>
          <a:prstGeom prst="rect">
            <a:avLst/>
          </a:prstGeom>
          <a:noFill/>
        </p:spPr>
        <p:txBody>
          <a:bodyPr wrap="square" rtlCol="0">
            <a:spAutoFit/>
          </a:bodyPr>
          <a:lstStyle/>
          <a:p>
            <a:r>
              <a:rPr lang="ru-RU" sz="1600" b="1" dirty="0"/>
              <a:t>Постановление № 18АП-11250/2025, 18АП-11251/2025, 18АП-11252/2025 от 01.12.2025 по делу № А76-12701/2024</a:t>
            </a:r>
          </a:p>
        </p:txBody>
      </p:sp>
      <p:sp>
        <p:nvSpPr>
          <p:cNvPr id="4" name="TextBox 3"/>
          <p:cNvSpPr txBox="1"/>
          <p:nvPr/>
        </p:nvSpPr>
        <p:spPr>
          <a:xfrm>
            <a:off x="617220" y="1988713"/>
            <a:ext cx="10911840" cy="1077218"/>
          </a:xfrm>
          <a:prstGeom prst="rect">
            <a:avLst/>
          </a:prstGeom>
          <a:noFill/>
        </p:spPr>
        <p:txBody>
          <a:bodyPr wrap="square" rtlCol="0">
            <a:spAutoFit/>
          </a:bodyPr>
          <a:lstStyle/>
          <a:p>
            <a:r>
              <a:rPr lang="ru-RU" sz="1600" dirty="0" smtClean="0"/>
              <a:t>Поддержал позицию УФАС о завышении НМЦК (методом анализа рынка) при проведении совместной закупки по организации питания в том числе довод о том, что необходимо учитывать установленные ограничения по расходам на питание отдельных групп обучающихся и при невозможности определения правильного количества услуг – необходимо проводить закупку в соответствии с ч. 24 ст. 22 Закона №44-ФЗ.</a:t>
            </a:r>
            <a:endParaRPr lang="ru-RU" sz="1600" dirty="0"/>
          </a:p>
        </p:txBody>
      </p:sp>
    </p:spTree>
    <p:extLst>
      <p:ext uri="{BB962C8B-B14F-4D97-AF65-F5344CB8AC3E}">
        <p14:creationId xmlns:p14="http://schemas.microsoft.com/office/powerpoint/2010/main" val="29837771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25258" y="376344"/>
            <a:ext cx="5983291" cy="830997"/>
          </a:xfrm>
          <a:prstGeom prst="rect">
            <a:avLst/>
          </a:prstGeom>
          <a:noFill/>
        </p:spPr>
        <p:txBody>
          <a:bodyPr wrap="square" rtlCol="0">
            <a:spAutoFit/>
          </a:bodyPr>
          <a:lstStyle/>
          <a:p>
            <a:r>
              <a:rPr lang="ru-RU" sz="2400" b="1" dirty="0" smtClean="0"/>
              <a:t>Закупка продуктов питания или организация питания</a:t>
            </a:r>
            <a:endParaRPr lang="ru-RU" sz="2400" b="1" dirty="0"/>
          </a:p>
        </p:txBody>
      </p:sp>
      <p:sp>
        <p:nvSpPr>
          <p:cNvPr id="5" name="TextBox 4"/>
          <p:cNvSpPr txBox="1"/>
          <p:nvPr/>
        </p:nvSpPr>
        <p:spPr>
          <a:xfrm>
            <a:off x="556260" y="1706880"/>
            <a:ext cx="10416540" cy="4801314"/>
          </a:xfrm>
          <a:prstGeom prst="rect">
            <a:avLst/>
          </a:prstGeom>
          <a:noFill/>
        </p:spPr>
        <p:txBody>
          <a:bodyPr wrap="square" rtlCol="0">
            <a:spAutoFit/>
          </a:bodyPr>
          <a:lstStyle/>
          <a:p>
            <a:r>
              <a:rPr lang="ru-RU" sz="1800" dirty="0" smtClean="0"/>
              <a:t>Т.к. ситуация с выбором правильного метода обоснования НМЦК питания остается неопределённой рекомендуется:</a:t>
            </a:r>
          </a:p>
          <a:p>
            <a:endParaRPr lang="ru-RU" sz="1800" dirty="0"/>
          </a:p>
          <a:p>
            <a:r>
              <a:rPr lang="ru-RU" sz="1800" dirty="0" smtClean="0"/>
              <a:t>1. Применить метод сопоставимых рыночных цен (анализа рынка) и получить сведения о реальных рыночных ценах на питание. По каждой категории учащихся.</a:t>
            </a:r>
          </a:p>
          <a:p>
            <a:endParaRPr lang="ru-RU" sz="1800" dirty="0"/>
          </a:p>
          <a:p>
            <a:r>
              <a:rPr lang="ru-RU" sz="1800" dirty="0" smtClean="0"/>
              <a:t>2. Сравнить получившееся значение с предельной установленной ценой на питание.</a:t>
            </a:r>
          </a:p>
          <a:p>
            <a:endParaRPr lang="ru-RU" sz="1800" dirty="0"/>
          </a:p>
          <a:p>
            <a:r>
              <a:rPr lang="ru-RU" sz="1800" dirty="0" smtClean="0"/>
              <a:t>3. В случае если цена по результатам анализа рынка окажется ниже установленных нормативов и в целях экономии бюджетных средств применять такую цену.</a:t>
            </a:r>
          </a:p>
          <a:p>
            <a:endParaRPr lang="ru-RU" sz="1800" dirty="0"/>
          </a:p>
          <a:p>
            <a:r>
              <a:rPr lang="ru-RU" sz="1800" dirty="0" smtClean="0"/>
              <a:t>4. В случае если цена </a:t>
            </a:r>
            <a:r>
              <a:rPr lang="ru-RU" sz="1800" dirty="0"/>
              <a:t>по результатам анализа рынка окажется </a:t>
            </a:r>
            <a:r>
              <a:rPr lang="ru-RU" sz="1800" dirty="0" smtClean="0"/>
              <a:t>выше </a:t>
            </a:r>
            <a:r>
              <a:rPr lang="ru-RU" sz="1800" dirty="0"/>
              <a:t>установленных </a:t>
            </a:r>
            <a:r>
              <a:rPr lang="ru-RU" sz="1800" dirty="0" smtClean="0"/>
              <a:t>нормативов </a:t>
            </a:r>
            <a:r>
              <a:rPr lang="ru-RU" sz="1800" dirty="0"/>
              <a:t>(или при невозможности получения полного объема </a:t>
            </a:r>
            <a:r>
              <a:rPr lang="ru-RU" sz="1800" dirty="0" smtClean="0"/>
              <a:t>информации для исследования рынка) </a:t>
            </a:r>
            <a:r>
              <a:rPr lang="ru-RU" sz="1800" dirty="0"/>
              <a:t>и в целях экономии бюджетных средств </a:t>
            </a:r>
            <a:r>
              <a:rPr lang="ru-RU" sz="1800" dirty="0" smtClean="0"/>
              <a:t>применять иной метод обоснования НМЦК, который сочетает в себе анализ рынка но указывает на невозможность превышения установленных нормативных расходов, а также невозможность применения иных методов. НМЦК устанавливается в размере нормативов.</a:t>
            </a:r>
            <a:endParaRPr lang="ru-RU" sz="1800" dirty="0"/>
          </a:p>
        </p:txBody>
      </p:sp>
    </p:spTree>
    <p:extLst>
      <p:ext uri="{BB962C8B-B14F-4D97-AF65-F5344CB8AC3E}">
        <p14:creationId xmlns:p14="http://schemas.microsoft.com/office/powerpoint/2010/main" val="1447062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nchor="ctr"/>
          <a:lstStyle/>
          <a:p>
            <a:pPr algn="ctr"/>
            <a:r>
              <a:rPr lang="ru-RU" sz="2800" b="1" dirty="0"/>
              <a:t>Проектно-сметный метод</a:t>
            </a:r>
          </a:p>
        </p:txBody>
      </p:sp>
      <p:sp>
        <p:nvSpPr>
          <p:cNvPr id="3" name="Текст 2"/>
          <p:cNvSpPr>
            <a:spLocks noGrp="1"/>
          </p:cNvSpPr>
          <p:nvPr>
            <p:ph type="body" idx="2"/>
          </p:nvPr>
        </p:nvSpPr>
        <p:spPr>
          <a:xfrm>
            <a:off x="729074" y="5006526"/>
            <a:ext cx="10855285" cy="1394273"/>
          </a:xfrm>
        </p:spPr>
        <p:txBody>
          <a:bodyPr/>
          <a:lstStyle/>
          <a:p>
            <a:pPr marL="0" indent="0">
              <a:spcBef>
                <a:spcPts val="0"/>
              </a:spcBef>
              <a:spcAft>
                <a:spcPts val="1200"/>
              </a:spcAft>
            </a:pPr>
            <a:r>
              <a:rPr lang="ru-RU" sz="1400" dirty="0" smtClean="0"/>
              <a:t>Ч. </a:t>
            </a:r>
            <a:r>
              <a:rPr lang="en-US" sz="1400" dirty="0" smtClean="0"/>
              <a:t>9 – 9</a:t>
            </a:r>
            <a:r>
              <a:rPr lang="ru-RU" sz="1400" dirty="0" smtClean="0"/>
              <a:t>.2 статьи 22 Закона №44-ФЗ</a:t>
            </a:r>
          </a:p>
          <a:p>
            <a:pPr marL="0" indent="0">
              <a:spcBef>
                <a:spcPts val="0"/>
              </a:spcBef>
              <a:spcAft>
                <a:spcPts val="1200"/>
              </a:spcAft>
            </a:pPr>
            <a:r>
              <a:rPr lang="ru-RU" sz="1400" dirty="0"/>
              <a:t>Приказ Минэкономразвития России от 02.10.2013 N 567 </a:t>
            </a:r>
            <a:endParaRPr lang="en-US" sz="1400" dirty="0" smtClean="0"/>
          </a:p>
          <a:p>
            <a:pPr marL="0" indent="0">
              <a:spcBef>
                <a:spcPts val="0"/>
              </a:spcBef>
              <a:spcAft>
                <a:spcPts val="1200"/>
              </a:spcAft>
            </a:pPr>
            <a:r>
              <a:rPr lang="ru-RU" sz="1400" dirty="0"/>
              <a:t>Приказ Минстроя РФ от 23.12.2019 N 841/ПР</a:t>
            </a:r>
            <a:endParaRPr lang="ru-RU" sz="1400" dirty="0" smtClean="0"/>
          </a:p>
        </p:txBody>
      </p:sp>
    </p:spTree>
    <p:extLst>
      <p:ext uri="{BB962C8B-B14F-4D97-AF65-F5344CB8AC3E}">
        <p14:creationId xmlns:p14="http://schemas.microsoft.com/office/powerpoint/2010/main" val="20884888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824052"/>
            <a:ext cx="11985625" cy="3323987"/>
          </a:xfrm>
          <a:prstGeom prst="rect">
            <a:avLst/>
          </a:prstGeom>
        </p:spPr>
        <p:txBody>
          <a:bodyPr wrap="square">
            <a:spAutoFit/>
          </a:bodyPr>
          <a:lstStyle/>
          <a:p>
            <a:r>
              <a:rPr lang="ru-RU" dirty="0" smtClean="0"/>
              <a:t>(</a:t>
            </a:r>
            <a:r>
              <a:rPr lang="ru-RU" b="1" i="1" dirty="0" smtClean="0"/>
              <a:t>ч. 9 ст. 22 44-ФЗ</a:t>
            </a:r>
            <a:r>
              <a:rPr lang="ru-RU" dirty="0" smtClean="0"/>
              <a:t>)</a:t>
            </a:r>
          </a:p>
          <a:p>
            <a:r>
              <a:rPr lang="ru-RU" dirty="0" smtClean="0"/>
              <a:t>Проектно-сметный </a:t>
            </a:r>
            <a:r>
              <a:rPr lang="ru-RU" dirty="0"/>
              <a:t>метод заключается в определении начальной (максимальной) цены контракта, цены контракта, заключаемого с единственным поставщиком (подрядчиком, исполнителем), на:</a:t>
            </a:r>
          </a:p>
          <a:p>
            <a:endParaRPr lang="ru-RU" dirty="0"/>
          </a:p>
          <a:p>
            <a:r>
              <a:rPr lang="ru-RU" dirty="0"/>
              <a:t>1) </a:t>
            </a:r>
            <a:r>
              <a:rPr lang="ru-RU" b="1" dirty="0"/>
              <a:t>строительство, реконструкцию, капитальный ремонт, снос объекта капитального строительства на основании проектной документации</a:t>
            </a:r>
            <a:r>
              <a:rPr lang="ru-RU" dirty="0"/>
              <a:t> в соответствии с методиками и нормативами (государственными элементными сметными нормами) строительных работ и специальных строительных работ, утвержденными в соответствии с компетенцией федеральным органом исполнительной власти, осуществляющим функции по выработке государственной политики и нормативно-правовому регулированию в сфере строительства, или исполнительным органом субъекта Российской Федерации;</a:t>
            </a:r>
          </a:p>
          <a:p>
            <a:endParaRPr lang="ru-RU" dirty="0"/>
          </a:p>
          <a:p>
            <a:r>
              <a:rPr lang="ru-RU" dirty="0" smtClean="0"/>
              <a:t>2</a:t>
            </a:r>
            <a:r>
              <a:rPr lang="ru-RU" dirty="0"/>
              <a:t>) </a:t>
            </a:r>
            <a:r>
              <a:rPr lang="ru-RU" b="1" dirty="0"/>
              <a:t>проведение работ по сохранению объектов культурного наследия</a:t>
            </a:r>
            <a:r>
              <a:rPr lang="ru-RU" dirty="0"/>
              <a:t> (памятников истории и культуры) народов Российской Федерации, </a:t>
            </a:r>
            <a:r>
              <a:rPr lang="ru-RU" b="1" dirty="0">
                <a:solidFill>
                  <a:srgbClr val="FF0000"/>
                </a:solidFill>
              </a:rPr>
              <a:t>за исключением</a:t>
            </a:r>
            <a:r>
              <a:rPr lang="ru-RU" b="1" dirty="0"/>
              <a:t> научно-методического руководства, технического и авторского надзора</a:t>
            </a:r>
            <a:r>
              <a:rPr lang="ru-RU" dirty="0"/>
              <a:t>, на основании согласованной в порядке, установленном законодательством Российской Федерации, проектной документации на проведение работ по сохранению объектов культурного наследия и в соответствии с реставрационными нормами и правилами, утвержденными федеральным органом исполнительной власти, уполномоченным Правительством Российской Федерации в области государственной охраны объектов культурного наследия.</a:t>
            </a:r>
          </a:p>
        </p:txBody>
      </p:sp>
      <p:sp>
        <p:nvSpPr>
          <p:cNvPr id="4" name="Прямоугольник 3"/>
          <p:cNvSpPr/>
          <p:nvPr/>
        </p:nvSpPr>
        <p:spPr>
          <a:xfrm>
            <a:off x="38099" y="4205625"/>
            <a:ext cx="11861800" cy="954107"/>
          </a:xfrm>
          <a:prstGeom prst="rect">
            <a:avLst/>
          </a:prstGeom>
        </p:spPr>
        <p:txBody>
          <a:bodyPr wrap="square">
            <a:spAutoFit/>
          </a:bodyPr>
          <a:lstStyle/>
          <a:p>
            <a:r>
              <a:rPr lang="ru-RU" dirty="0"/>
              <a:t>(</a:t>
            </a:r>
            <a:r>
              <a:rPr lang="ru-RU" b="1" i="1" dirty="0"/>
              <a:t>ч. </a:t>
            </a:r>
            <a:r>
              <a:rPr lang="ru-RU" b="1" i="1" dirty="0" smtClean="0"/>
              <a:t>9.1 </a:t>
            </a:r>
            <a:r>
              <a:rPr lang="ru-RU" b="1" i="1" dirty="0"/>
              <a:t>ст. 22 44-ФЗ</a:t>
            </a:r>
            <a:r>
              <a:rPr lang="ru-RU" dirty="0"/>
              <a:t>)</a:t>
            </a:r>
          </a:p>
          <a:p>
            <a:r>
              <a:rPr lang="ru-RU" b="1" dirty="0" smtClean="0"/>
              <a:t>Проектно-сметный </a:t>
            </a:r>
            <a:r>
              <a:rPr lang="ru-RU" b="1" dirty="0"/>
              <a:t>метод может применяться </a:t>
            </a:r>
            <a:r>
              <a:rPr lang="ru-RU" dirty="0"/>
              <a:t>при определении и обосновании начальной (максимальной) цены контракта, цены контракта, заключаемого с единственным поставщиком (подрядчиком, исполнителем), </a:t>
            </a:r>
            <a:r>
              <a:rPr lang="ru-RU" b="1" dirty="0"/>
              <a:t>на </a:t>
            </a:r>
            <a:r>
              <a:rPr lang="ru-RU" b="1" dirty="0">
                <a:solidFill>
                  <a:srgbClr val="FF0000"/>
                </a:solidFill>
              </a:rPr>
              <a:t>текущий ремонт</a:t>
            </a:r>
            <a:r>
              <a:rPr lang="ru-RU" b="1" dirty="0"/>
              <a:t> зданий, строений, сооружений, помещений</a:t>
            </a:r>
            <a:r>
              <a:rPr lang="ru-RU" dirty="0"/>
              <a:t>.</a:t>
            </a:r>
          </a:p>
        </p:txBody>
      </p:sp>
      <p:sp>
        <p:nvSpPr>
          <p:cNvPr id="5" name="Прямоугольник 4"/>
          <p:cNvSpPr/>
          <p:nvPr/>
        </p:nvSpPr>
        <p:spPr>
          <a:xfrm>
            <a:off x="38099" y="5217319"/>
            <a:ext cx="11884025" cy="1600438"/>
          </a:xfrm>
          <a:prstGeom prst="rect">
            <a:avLst/>
          </a:prstGeom>
        </p:spPr>
        <p:txBody>
          <a:bodyPr wrap="square">
            <a:spAutoFit/>
          </a:bodyPr>
          <a:lstStyle/>
          <a:p>
            <a:r>
              <a:rPr lang="ru-RU" dirty="0"/>
              <a:t>(</a:t>
            </a:r>
            <a:r>
              <a:rPr lang="ru-RU" b="1" i="1" dirty="0"/>
              <a:t>ч. </a:t>
            </a:r>
            <a:r>
              <a:rPr lang="ru-RU" b="1" i="1" dirty="0" smtClean="0"/>
              <a:t>9.2 </a:t>
            </a:r>
            <a:r>
              <a:rPr lang="ru-RU" b="1" i="1" dirty="0"/>
              <a:t>ст. 22 44-ФЗ</a:t>
            </a:r>
            <a:r>
              <a:rPr lang="ru-RU" dirty="0"/>
              <a:t>)</a:t>
            </a:r>
            <a:endParaRPr lang="ru-RU" dirty="0" smtClean="0"/>
          </a:p>
          <a:p>
            <a:r>
              <a:rPr lang="ru-RU" dirty="0" smtClean="0"/>
              <a:t>Определение </a:t>
            </a:r>
            <a:r>
              <a:rPr lang="ru-RU" dirty="0"/>
              <a:t>начальной (максимальной) цены контракта, цены контракта, заключаемого с единственным поставщиком (подрядчиком, исполнителем), предметом которых являются строительство, реконструкция, капитальный ремонт, снос объектов капитального строительства, выполнение работ по сохранению объектов культурного наследия, с использованием проектно-сметного метода </a:t>
            </a:r>
            <a:r>
              <a:rPr lang="ru-RU" b="1" dirty="0"/>
              <a:t>осуществляется в порядке</a:t>
            </a:r>
            <a:r>
              <a:rPr lang="ru-RU" dirty="0"/>
              <a:t>, установленном настоящим Федеральным законом, </a:t>
            </a:r>
            <a:r>
              <a:rPr lang="ru-RU" b="1" dirty="0"/>
              <a:t>исходя из сметной стоимости строительства</a:t>
            </a:r>
            <a:r>
              <a:rPr lang="ru-RU" dirty="0"/>
              <a:t>, реконструкции, капитального ремонта объектов капитального строительства, </a:t>
            </a:r>
            <a:r>
              <a:rPr lang="ru-RU" b="1" dirty="0"/>
              <a:t>определенной в соответствии со статьей 8.3 Градостроительного кодекса Российской Федерации</a:t>
            </a:r>
            <a:r>
              <a:rPr lang="ru-RU" dirty="0"/>
              <a:t>.</a:t>
            </a:r>
          </a:p>
        </p:txBody>
      </p:sp>
    </p:spTree>
    <p:extLst>
      <p:ext uri="{BB962C8B-B14F-4D97-AF65-F5344CB8AC3E}">
        <p14:creationId xmlns:p14="http://schemas.microsoft.com/office/powerpoint/2010/main" val="25373346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500" y="578188"/>
            <a:ext cx="6096000" cy="2800767"/>
          </a:xfrm>
          <a:prstGeom prst="rect">
            <a:avLst/>
          </a:prstGeom>
        </p:spPr>
        <p:txBody>
          <a:bodyPr>
            <a:spAutoFit/>
          </a:bodyPr>
          <a:lstStyle/>
          <a:p>
            <a:pPr algn="ctr"/>
            <a:r>
              <a:rPr lang="ru-RU" sz="1600" b="1" dirty="0"/>
              <a:t>Приказ Минстроя РФ от 23.12.2019 N 841/ПР</a:t>
            </a:r>
          </a:p>
          <a:p>
            <a:pPr algn="ctr"/>
            <a:r>
              <a:rPr lang="ru-RU" sz="1600" dirty="0" smtClean="0"/>
              <a:t>"</a:t>
            </a:r>
            <a:r>
              <a:rPr lang="ru-RU" sz="1600" dirty="0"/>
              <a:t>Об утверждении порядка определения начальной (максимальной) цены контракта, цены контракта, заключаемого с единственным поставщиком (подрядчиком, исполнителем), начальной цены единицы товара, работы, услуги при осуществлении закупок в сфере градостроительной деятельности (за исключением территориального планирования) и методики составления сметы контракта, предметом которого являются строительство, реконструкция объектов капитального строительства"</a:t>
            </a:r>
          </a:p>
        </p:txBody>
      </p:sp>
      <p:sp>
        <p:nvSpPr>
          <p:cNvPr id="3" name="Прямоугольник 2"/>
          <p:cNvSpPr/>
          <p:nvPr/>
        </p:nvSpPr>
        <p:spPr>
          <a:xfrm>
            <a:off x="53974" y="3841403"/>
            <a:ext cx="12036426" cy="1754326"/>
          </a:xfrm>
          <a:prstGeom prst="rect">
            <a:avLst/>
          </a:prstGeom>
        </p:spPr>
        <p:txBody>
          <a:bodyPr wrap="square">
            <a:spAutoFit/>
          </a:bodyPr>
          <a:lstStyle/>
          <a:p>
            <a:r>
              <a:rPr lang="ru-RU" sz="1800" dirty="0" smtClean="0">
                <a:latin typeface="PT Serif"/>
              </a:rPr>
              <a:t>(</a:t>
            </a:r>
            <a:r>
              <a:rPr lang="ru-RU" sz="1800" dirty="0" err="1" smtClean="0">
                <a:latin typeface="PT Serif"/>
              </a:rPr>
              <a:t>абз</a:t>
            </a:r>
            <a:r>
              <a:rPr lang="ru-RU" sz="1800" dirty="0" smtClean="0">
                <a:latin typeface="PT Serif"/>
              </a:rPr>
              <a:t>. 2 п. 4 Приказа 841/</a:t>
            </a:r>
            <a:r>
              <a:rPr lang="ru-RU" sz="1800" dirty="0" err="1" smtClean="0">
                <a:latin typeface="PT Serif"/>
              </a:rPr>
              <a:t>пр</a:t>
            </a:r>
            <a:r>
              <a:rPr lang="ru-RU" sz="1800" dirty="0" smtClean="0">
                <a:latin typeface="PT Serif"/>
              </a:rPr>
              <a:t>)</a:t>
            </a:r>
          </a:p>
          <a:p>
            <a:endParaRPr lang="ru-RU" sz="1800" dirty="0" smtClean="0">
              <a:latin typeface="PT Serif"/>
            </a:endParaRPr>
          </a:p>
          <a:p>
            <a:r>
              <a:rPr lang="ru-RU" sz="1800" b="1" dirty="0" smtClean="0">
                <a:latin typeface="PT Serif"/>
              </a:rPr>
              <a:t>По </a:t>
            </a:r>
            <a:r>
              <a:rPr lang="ru-RU" sz="1800" b="1" dirty="0">
                <a:latin typeface="PT Serif"/>
              </a:rPr>
              <a:t>решению заказчика</a:t>
            </a:r>
            <a:r>
              <a:rPr lang="ru-RU" sz="1800" dirty="0">
                <a:latin typeface="PT Serif"/>
              </a:rPr>
              <a:t> положения Порядка используются при определении и обосновании НМЦК, цены контракта, заключаемого с единственным поставщиком (подрядчиком, исполнителем), </a:t>
            </a:r>
            <a:r>
              <a:rPr lang="ru-RU" sz="1800" b="1" dirty="0">
                <a:latin typeface="PT Serif"/>
              </a:rPr>
              <a:t>на текущий ремонт зданий, строений, сооружений, помещений</a:t>
            </a:r>
            <a:r>
              <a:rPr lang="ru-RU" sz="1800" dirty="0">
                <a:latin typeface="PT Serif"/>
              </a:rPr>
              <a:t>, расположенных на территории Российской Федерации, проектно-сметным методом.</a:t>
            </a:r>
            <a:endParaRPr lang="ru-RU" sz="1800" dirty="0"/>
          </a:p>
        </p:txBody>
      </p:sp>
    </p:spTree>
    <p:extLst>
      <p:ext uri="{BB962C8B-B14F-4D97-AF65-F5344CB8AC3E}">
        <p14:creationId xmlns:p14="http://schemas.microsoft.com/office/powerpoint/2010/main" val="36543314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nchor="ctr"/>
          <a:lstStyle/>
          <a:p>
            <a:pPr algn="ctr"/>
            <a:r>
              <a:rPr lang="ru-RU" sz="2800" b="1" dirty="0" smtClean="0"/>
              <a:t>Отдельное регулирование обоснования НМЦК</a:t>
            </a:r>
            <a:endParaRPr lang="ru-RU" sz="2800" b="1" dirty="0"/>
          </a:p>
        </p:txBody>
      </p:sp>
      <p:sp>
        <p:nvSpPr>
          <p:cNvPr id="3" name="Текст 2"/>
          <p:cNvSpPr>
            <a:spLocks noGrp="1"/>
          </p:cNvSpPr>
          <p:nvPr>
            <p:ph type="body" idx="2"/>
          </p:nvPr>
        </p:nvSpPr>
        <p:spPr>
          <a:xfrm>
            <a:off x="729074" y="5006526"/>
            <a:ext cx="10855285" cy="1394273"/>
          </a:xfrm>
        </p:spPr>
        <p:txBody>
          <a:bodyPr anchor="ctr"/>
          <a:lstStyle/>
          <a:p>
            <a:pPr fontAlgn="t"/>
            <a:r>
              <a:rPr lang="ru-RU" sz="2000" b="1" dirty="0" smtClean="0"/>
              <a:t>Приказ </a:t>
            </a:r>
            <a:r>
              <a:rPr lang="ru-RU" sz="2000" b="1" dirty="0" err="1"/>
              <a:t>Росгвардии</a:t>
            </a:r>
            <a:r>
              <a:rPr lang="ru-RU" sz="2000" b="1" dirty="0"/>
              <a:t> от 15.02.2021 N 45 (охрана)</a:t>
            </a:r>
          </a:p>
          <a:p>
            <a:pPr fontAlgn="t"/>
            <a:r>
              <a:rPr lang="ru-RU" sz="2000" b="1" dirty="0"/>
              <a:t>Приказ ФАС России от 22.11.2024 N 894/24 (бензин)</a:t>
            </a:r>
          </a:p>
        </p:txBody>
      </p:sp>
    </p:spTree>
    <p:extLst>
      <p:ext uri="{BB962C8B-B14F-4D97-AF65-F5344CB8AC3E}">
        <p14:creationId xmlns:p14="http://schemas.microsoft.com/office/powerpoint/2010/main" val="996253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0525" y="838200"/>
            <a:ext cx="10948988" cy="1015663"/>
          </a:xfrm>
          <a:prstGeom prst="rect">
            <a:avLst/>
          </a:prstGeom>
          <a:noFill/>
        </p:spPr>
        <p:txBody>
          <a:bodyPr wrap="square" rtlCol="0">
            <a:spAutoFit/>
          </a:bodyPr>
          <a:lstStyle/>
          <a:p>
            <a:r>
              <a:rPr lang="ru-RU" sz="2000" b="1" dirty="0" smtClean="0"/>
              <a:t>Статьей 22 Закона №44-ФЗ предусмотрены следующие методы определения и обоснования НМЦК и цены </a:t>
            </a:r>
            <a:r>
              <a:rPr lang="ru-RU" sz="2000" b="1" dirty="0"/>
              <a:t>контракта, заключаемого с единственным поставщиком (подрядчиком, исполнителем</a:t>
            </a:r>
            <a:r>
              <a:rPr lang="ru-RU" sz="2000" b="1" dirty="0" smtClean="0"/>
              <a:t>):</a:t>
            </a:r>
            <a:endParaRPr lang="ru-RU" sz="2000" b="1" dirty="0"/>
          </a:p>
        </p:txBody>
      </p:sp>
      <p:sp>
        <p:nvSpPr>
          <p:cNvPr id="4" name="Прямоугольник 3"/>
          <p:cNvSpPr/>
          <p:nvPr/>
        </p:nvSpPr>
        <p:spPr>
          <a:xfrm>
            <a:off x="390525" y="1987009"/>
            <a:ext cx="11170314" cy="4801314"/>
          </a:xfrm>
          <a:prstGeom prst="rect">
            <a:avLst/>
          </a:prstGeom>
        </p:spPr>
        <p:txBody>
          <a:bodyPr wrap="square">
            <a:spAutoFit/>
          </a:bodyPr>
          <a:lstStyle/>
          <a:p>
            <a:r>
              <a:rPr lang="ru-RU" sz="1800" dirty="0"/>
              <a:t>1) метод сопоставимых рыночных цен (анализа рынка</a:t>
            </a:r>
            <a:r>
              <a:rPr lang="ru-RU" sz="1800" dirty="0" smtClean="0"/>
              <a:t>)</a:t>
            </a:r>
            <a:r>
              <a:rPr lang="en-US" sz="1800" dirty="0" smtClean="0"/>
              <a:t> – </a:t>
            </a:r>
            <a:r>
              <a:rPr lang="ru-RU" sz="1800" b="1" dirty="0" smtClean="0"/>
              <a:t>основной метод </a:t>
            </a:r>
            <a:r>
              <a:rPr lang="ru-RU" sz="1800" dirty="0" smtClean="0"/>
              <a:t>связанный с выявлением реальной рыночной цены</a:t>
            </a:r>
            <a:endParaRPr lang="ru-RU" sz="1800" dirty="0"/>
          </a:p>
          <a:p>
            <a:endParaRPr lang="ru-RU" sz="1800" dirty="0"/>
          </a:p>
          <a:p>
            <a:r>
              <a:rPr lang="ru-RU" sz="1800" dirty="0"/>
              <a:t>2) нормативный </a:t>
            </a:r>
            <a:r>
              <a:rPr lang="ru-RU" sz="1800" dirty="0" smtClean="0"/>
              <a:t>метод – в случае установления предельных цен </a:t>
            </a:r>
            <a:r>
              <a:rPr lang="ru-RU" sz="1800" b="1" dirty="0" smtClean="0"/>
              <a:t>в соответствии со статьей 19 Закона №44-ФЗ</a:t>
            </a:r>
            <a:endParaRPr lang="ru-RU" sz="1800" b="1" dirty="0"/>
          </a:p>
          <a:p>
            <a:endParaRPr lang="ru-RU" sz="1800" dirty="0"/>
          </a:p>
          <a:p>
            <a:r>
              <a:rPr lang="ru-RU" sz="1800" dirty="0"/>
              <a:t>3) тарифный метод - </a:t>
            </a:r>
            <a:r>
              <a:rPr lang="ru-RU" sz="1800" dirty="0" smtClean="0"/>
              <a:t>если </a:t>
            </a:r>
            <a:r>
              <a:rPr lang="ru-RU" sz="1800" dirty="0"/>
              <a:t>в соответствии с законодательством Российской Федерации </a:t>
            </a:r>
            <a:r>
              <a:rPr lang="ru-RU" sz="1800" b="1" dirty="0"/>
              <a:t>цены</a:t>
            </a:r>
            <a:r>
              <a:rPr lang="ru-RU" sz="1800" dirty="0"/>
              <a:t> закупаемых товаров, работ, услуг для обеспечения государственных и муниципальных нужд </a:t>
            </a:r>
            <a:r>
              <a:rPr lang="ru-RU" sz="1800" b="1" dirty="0"/>
              <a:t>подлежат государственному регулированию или установлены муниципальными правовыми актами</a:t>
            </a:r>
            <a:r>
              <a:rPr lang="ru-RU" sz="1800" dirty="0"/>
              <a:t>.</a:t>
            </a:r>
          </a:p>
          <a:p>
            <a:endParaRPr lang="ru-RU" sz="1800" dirty="0"/>
          </a:p>
          <a:p>
            <a:r>
              <a:rPr lang="ru-RU" sz="1800" dirty="0"/>
              <a:t>4) проектно-сметный </a:t>
            </a:r>
            <a:r>
              <a:rPr lang="ru-RU" sz="1800" dirty="0" smtClean="0"/>
              <a:t>метод – ремонт (текущий и капитальный), строительство, снос, реконструкция зданий и сооружений, сохранение объектов культурного наследия.</a:t>
            </a:r>
            <a:endParaRPr lang="ru-RU" sz="1800" dirty="0"/>
          </a:p>
          <a:p>
            <a:endParaRPr lang="ru-RU" sz="1800" dirty="0"/>
          </a:p>
          <a:p>
            <a:r>
              <a:rPr lang="ru-RU" sz="1800" dirty="0"/>
              <a:t>5) затратный </a:t>
            </a:r>
            <a:r>
              <a:rPr lang="ru-RU" sz="1800" dirty="0" smtClean="0"/>
              <a:t>метод – в случае невозможности применения иных методов или в дополнении к ним и определяется как сумма производственных затрат и обычной для определенной сферы деятельности прибыли</a:t>
            </a:r>
            <a:endParaRPr lang="ru-RU" sz="1800" dirty="0"/>
          </a:p>
        </p:txBody>
      </p:sp>
    </p:spTree>
    <p:extLst>
      <p:ext uri="{BB962C8B-B14F-4D97-AF65-F5344CB8AC3E}">
        <p14:creationId xmlns:p14="http://schemas.microsoft.com/office/powerpoint/2010/main" val="7024043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nchor="ctr"/>
          <a:lstStyle/>
          <a:p>
            <a:pPr algn="ctr"/>
            <a:r>
              <a:rPr lang="ru-RU" sz="2800" b="1" dirty="0"/>
              <a:t>Приказ </a:t>
            </a:r>
            <a:r>
              <a:rPr lang="ru-RU" sz="2800" b="1" dirty="0" err="1"/>
              <a:t>Росгвардии</a:t>
            </a:r>
            <a:r>
              <a:rPr lang="ru-RU" sz="2800" b="1" dirty="0"/>
              <a:t> от 15.02.2021 N 45</a:t>
            </a:r>
          </a:p>
        </p:txBody>
      </p:sp>
      <p:sp>
        <p:nvSpPr>
          <p:cNvPr id="3" name="Текст 2"/>
          <p:cNvSpPr>
            <a:spLocks noGrp="1"/>
          </p:cNvSpPr>
          <p:nvPr>
            <p:ph type="body" idx="2"/>
          </p:nvPr>
        </p:nvSpPr>
        <p:spPr>
          <a:xfrm>
            <a:off x="675099" y="5047802"/>
            <a:ext cx="10855285" cy="1394273"/>
          </a:xfrm>
        </p:spPr>
        <p:txBody>
          <a:bodyPr anchor="ctr"/>
          <a:lstStyle/>
          <a:p>
            <a:pPr marL="0" indent="0" fontAlgn="t">
              <a:lnSpc>
                <a:spcPct val="100000"/>
              </a:lnSpc>
              <a:spcBef>
                <a:spcPts val="0"/>
              </a:spcBef>
              <a:spcAft>
                <a:spcPts val="600"/>
              </a:spcAft>
            </a:pPr>
            <a:r>
              <a:rPr lang="ru-RU" sz="1500" dirty="0" smtClean="0"/>
              <a:t>Устанавливает </a:t>
            </a:r>
            <a:r>
              <a:rPr lang="ru-RU" sz="1500" dirty="0"/>
              <a:t>единые правила расчета заказчиком </a:t>
            </a:r>
            <a:r>
              <a:rPr lang="ru-RU" sz="1500" dirty="0" smtClean="0"/>
              <a:t>НМЦК, </a:t>
            </a:r>
            <a:r>
              <a:rPr lang="ru-RU" sz="1500" dirty="0"/>
              <a:t>цены контракта, заключаемого с единственным поставщиком (подрядчиком, исполнителем), начальной цены единицы товара, работы, услуги при осуществлении закупок охранных </a:t>
            </a:r>
            <a:r>
              <a:rPr lang="ru-RU" sz="1500" dirty="0" smtClean="0"/>
              <a:t>услуг.</a:t>
            </a:r>
          </a:p>
          <a:p>
            <a:pPr marL="0" indent="0" fontAlgn="t">
              <a:lnSpc>
                <a:spcPct val="100000"/>
              </a:lnSpc>
              <a:spcBef>
                <a:spcPts val="0"/>
              </a:spcBef>
              <a:spcAft>
                <a:spcPts val="600"/>
              </a:spcAft>
            </a:pPr>
            <a:r>
              <a:rPr lang="ru-RU" sz="1500" dirty="0"/>
              <a:t>З</a:t>
            </a:r>
            <a:r>
              <a:rPr lang="ru-RU" sz="1500" dirty="0" smtClean="0"/>
              <a:t>а </a:t>
            </a:r>
            <a:r>
              <a:rPr lang="ru-RU" sz="1500" dirty="0"/>
              <a:t>исключением закупок охранных услуг у единственного поставщика (подрядчика, исполнителя) в случае, предусмотренном пунктом 2 части 1 статьи 93 Федерального закона от 5 апреля 2013 г. N </a:t>
            </a:r>
            <a:r>
              <a:rPr lang="ru-RU" sz="1500" dirty="0" smtClean="0"/>
              <a:t>44-ФЗ, </a:t>
            </a:r>
            <a:r>
              <a:rPr lang="ru-RU" sz="1500" dirty="0"/>
              <a:t>при котором настоящий Порядок может не применяться.</a:t>
            </a:r>
          </a:p>
        </p:txBody>
      </p:sp>
    </p:spTree>
    <p:extLst>
      <p:ext uri="{BB962C8B-B14F-4D97-AF65-F5344CB8AC3E}">
        <p14:creationId xmlns:p14="http://schemas.microsoft.com/office/powerpoint/2010/main" val="5110204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18049" y="592237"/>
            <a:ext cx="6915676" cy="523220"/>
          </a:xfrm>
          <a:prstGeom prst="rect">
            <a:avLst/>
          </a:prstGeom>
        </p:spPr>
        <p:txBody>
          <a:bodyPr wrap="none">
            <a:spAutoFit/>
          </a:bodyPr>
          <a:lstStyle/>
          <a:p>
            <a:r>
              <a:rPr lang="ru-RU" sz="2800" b="1" dirty="0"/>
              <a:t>Приказ </a:t>
            </a:r>
            <a:r>
              <a:rPr lang="ru-RU" sz="2800" b="1" dirty="0" err="1"/>
              <a:t>Росгвардии</a:t>
            </a:r>
            <a:r>
              <a:rPr lang="ru-RU" sz="2800" b="1" dirty="0"/>
              <a:t> от 15.02.2021 N 45</a:t>
            </a:r>
            <a:endParaRPr lang="ru-RU" sz="2800" dirty="0"/>
          </a:p>
        </p:txBody>
      </p:sp>
      <p:sp>
        <p:nvSpPr>
          <p:cNvPr id="3" name="Прямоугольник 2"/>
          <p:cNvSpPr/>
          <p:nvPr/>
        </p:nvSpPr>
        <p:spPr>
          <a:xfrm>
            <a:off x="441324" y="1746359"/>
            <a:ext cx="11195050" cy="646331"/>
          </a:xfrm>
          <a:prstGeom prst="rect">
            <a:avLst/>
          </a:prstGeom>
        </p:spPr>
        <p:txBody>
          <a:bodyPr wrap="square">
            <a:spAutoFit/>
          </a:bodyPr>
          <a:lstStyle/>
          <a:p>
            <a:pPr fontAlgn="base"/>
            <a:r>
              <a:rPr lang="ru-RU" sz="1800" b="1" dirty="0">
                <a:latin typeface="PT Serif"/>
              </a:rPr>
              <a:t>Определение НМЦК при осуществлении закупок охранных услуг частных охранных организаций</a:t>
            </a:r>
          </a:p>
        </p:txBody>
      </p:sp>
      <p:sp>
        <p:nvSpPr>
          <p:cNvPr id="4" name="Прямоугольник 3"/>
          <p:cNvSpPr/>
          <p:nvPr/>
        </p:nvSpPr>
        <p:spPr>
          <a:xfrm>
            <a:off x="441325" y="3792865"/>
            <a:ext cx="10788650" cy="646331"/>
          </a:xfrm>
          <a:prstGeom prst="rect">
            <a:avLst/>
          </a:prstGeom>
        </p:spPr>
        <p:txBody>
          <a:bodyPr wrap="square">
            <a:spAutoFit/>
          </a:bodyPr>
          <a:lstStyle/>
          <a:p>
            <a:pPr fontAlgn="base"/>
            <a:r>
              <a:rPr lang="ru-RU" sz="1800" b="1" dirty="0">
                <a:latin typeface="PT Serif"/>
              </a:rPr>
              <a:t>Определение НМЦК при осуществлении закупок услуг юридических лиц с особыми уставными задачами по охране</a:t>
            </a:r>
          </a:p>
        </p:txBody>
      </p:sp>
      <p:sp>
        <p:nvSpPr>
          <p:cNvPr id="5" name="Прямоугольник 4"/>
          <p:cNvSpPr/>
          <p:nvPr/>
        </p:nvSpPr>
        <p:spPr>
          <a:xfrm>
            <a:off x="441324" y="2392690"/>
            <a:ext cx="11201401" cy="523220"/>
          </a:xfrm>
          <a:prstGeom prst="rect">
            <a:avLst/>
          </a:prstGeom>
        </p:spPr>
        <p:txBody>
          <a:bodyPr wrap="square">
            <a:spAutoFit/>
          </a:bodyPr>
          <a:lstStyle/>
          <a:p>
            <a:r>
              <a:rPr lang="ru-RU" dirty="0">
                <a:latin typeface="PT Serif"/>
              </a:rPr>
              <a:t>При закупке охранных услуг для объектов, </a:t>
            </a:r>
            <a:r>
              <a:rPr lang="ru-RU" b="1" dirty="0">
                <a:latin typeface="PT Serif"/>
              </a:rPr>
              <a:t>за исключением объектов, на которые частная охранная деятельность не </a:t>
            </a:r>
            <a:r>
              <a:rPr lang="ru-RU" b="1" dirty="0" smtClean="0">
                <a:latin typeface="PT Serif"/>
              </a:rPr>
              <a:t>распространяется</a:t>
            </a:r>
            <a:r>
              <a:rPr lang="ru-RU" b="1" dirty="0">
                <a:latin typeface="PT Serif"/>
              </a:rPr>
              <a:t> по </a:t>
            </a:r>
            <a:r>
              <a:rPr lang="ru-RU" b="1" dirty="0" smtClean="0">
                <a:latin typeface="PT Serif"/>
              </a:rPr>
              <a:t>постановлению </a:t>
            </a:r>
            <a:r>
              <a:rPr lang="ru-RU" b="1" dirty="0">
                <a:latin typeface="PT Serif"/>
              </a:rPr>
              <a:t>Правительства Российской Федерации от 14 августа 1992 г. N 587</a:t>
            </a:r>
            <a:endParaRPr lang="ru-RU" b="1" dirty="0"/>
          </a:p>
        </p:txBody>
      </p:sp>
      <p:sp>
        <p:nvSpPr>
          <p:cNvPr id="7" name="Прямоугольник 6"/>
          <p:cNvSpPr/>
          <p:nvPr/>
        </p:nvSpPr>
        <p:spPr>
          <a:xfrm>
            <a:off x="441324" y="4551918"/>
            <a:ext cx="10852151" cy="523220"/>
          </a:xfrm>
          <a:prstGeom prst="rect">
            <a:avLst/>
          </a:prstGeom>
        </p:spPr>
        <p:txBody>
          <a:bodyPr wrap="square">
            <a:spAutoFit/>
          </a:bodyPr>
          <a:lstStyle/>
          <a:p>
            <a:r>
              <a:rPr lang="ru-RU" dirty="0"/>
              <a:t>При закупке охранных услуг для объектов, на которые </a:t>
            </a:r>
            <a:r>
              <a:rPr lang="ru-RU" b="1" dirty="0"/>
              <a:t>частная охранная деятельность не распространяется</a:t>
            </a:r>
            <a:r>
              <a:rPr lang="ru-RU" dirty="0"/>
              <a:t> в соответствии с постановлением N 587</a:t>
            </a:r>
          </a:p>
        </p:txBody>
      </p:sp>
      <p:sp>
        <p:nvSpPr>
          <p:cNvPr id="8" name="TextBox 7"/>
          <p:cNvSpPr txBox="1"/>
          <p:nvPr/>
        </p:nvSpPr>
        <p:spPr>
          <a:xfrm>
            <a:off x="123825" y="1746359"/>
            <a:ext cx="377825" cy="461665"/>
          </a:xfrm>
          <a:prstGeom prst="rect">
            <a:avLst/>
          </a:prstGeom>
          <a:noFill/>
        </p:spPr>
        <p:txBody>
          <a:bodyPr wrap="square" rtlCol="0">
            <a:spAutoFit/>
          </a:bodyPr>
          <a:lstStyle/>
          <a:p>
            <a:r>
              <a:rPr lang="en-US" sz="2400" b="1" dirty="0" smtClean="0"/>
              <a:t>I.</a:t>
            </a:r>
            <a:endParaRPr lang="ru-RU" sz="2400" b="1" dirty="0"/>
          </a:p>
        </p:txBody>
      </p:sp>
      <p:sp>
        <p:nvSpPr>
          <p:cNvPr id="9" name="TextBox 8"/>
          <p:cNvSpPr txBox="1"/>
          <p:nvPr/>
        </p:nvSpPr>
        <p:spPr>
          <a:xfrm>
            <a:off x="123825" y="3852451"/>
            <a:ext cx="450850" cy="461665"/>
          </a:xfrm>
          <a:prstGeom prst="rect">
            <a:avLst/>
          </a:prstGeom>
          <a:noFill/>
        </p:spPr>
        <p:txBody>
          <a:bodyPr wrap="square" rtlCol="0">
            <a:spAutoFit/>
          </a:bodyPr>
          <a:lstStyle/>
          <a:p>
            <a:r>
              <a:rPr lang="en-US" sz="2400" b="1" dirty="0" smtClean="0"/>
              <a:t>II.</a:t>
            </a:r>
            <a:endParaRPr lang="ru-RU" sz="2400" b="1" dirty="0"/>
          </a:p>
        </p:txBody>
      </p:sp>
    </p:spTree>
    <p:extLst>
      <p:ext uri="{BB962C8B-B14F-4D97-AF65-F5344CB8AC3E}">
        <p14:creationId xmlns:p14="http://schemas.microsoft.com/office/powerpoint/2010/main" val="28402534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18049" y="592237"/>
            <a:ext cx="6915676" cy="523220"/>
          </a:xfrm>
          <a:prstGeom prst="rect">
            <a:avLst/>
          </a:prstGeom>
        </p:spPr>
        <p:txBody>
          <a:bodyPr wrap="none">
            <a:spAutoFit/>
          </a:bodyPr>
          <a:lstStyle/>
          <a:p>
            <a:r>
              <a:rPr lang="ru-RU" sz="2800" b="1" dirty="0"/>
              <a:t>Приказ </a:t>
            </a:r>
            <a:r>
              <a:rPr lang="ru-RU" sz="2800" b="1" dirty="0" err="1"/>
              <a:t>Росгвардии</a:t>
            </a:r>
            <a:r>
              <a:rPr lang="ru-RU" sz="2800" b="1" dirty="0"/>
              <a:t> от 15.02.2021 N 45</a:t>
            </a:r>
            <a:endParaRPr lang="ru-RU" sz="2800" dirty="0"/>
          </a:p>
        </p:txBody>
      </p:sp>
      <p:sp>
        <p:nvSpPr>
          <p:cNvPr id="3" name="Прямоугольник 2"/>
          <p:cNvSpPr/>
          <p:nvPr/>
        </p:nvSpPr>
        <p:spPr>
          <a:xfrm>
            <a:off x="441324" y="1746359"/>
            <a:ext cx="11195050" cy="646331"/>
          </a:xfrm>
          <a:prstGeom prst="rect">
            <a:avLst/>
          </a:prstGeom>
        </p:spPr>
        <p:txBody>
          <a:bodyPr wrap="square">
            <a:spAutoFit/>
          </a:bodyPr>
          <a:lstStyle/>
          <a:p>
            <a:pPr fontAlgn="base"/>
            <a:r>
              <a:rPr lang="ru-RU" sz="1800" b="1" dirty="0">
                <a:latin typeface="PT Serif"/>
              </a:rPr>
              <a:t>Определение НМЦК при осуществлении закупок охранных услуг частных охранных организаций</a:t>
            </a:r>
          </a:p>
        </p:txBody>
      </p:sp>
      <p:sp>
        <p:nvSpPr>
          <p:cNvPr id="5" name="Прямоугольник 4"/>
          <p:cNvSpPr/>
          <p:nvPr/>
        </p:nvSpPr>
        <p:spPr>
          <a:xfrm>
            <a:off x="495299" y="2377690"/>
            <a:ext cx="11201401" cy="307777"/>
          </a:xfrm>
          <a:prstGeom prst="rect">
            <a:avLst/>
          </a:prstGeom>
        </p:spPr>
        <p:txBody>
          <a:bodyPr wrap="square">
            <a:spAutoFit/>
          </a:bodyPr>
          <a:lstStyle/>
          <a:p>
            <a:r>
              <a:rPr lang="ru-RU" dirty="0" smtClean="0">
                <a:latin typeface="PT Serif"/>
              </a:rPr>
              <a:t>Определяется по формуле:</a:t>
            </a:r>
            <a:endParaRPr lang="ru-RU" b="1" dirty="0"/>
          </a:p>
        </p:txBody>
      </p:sp>
      <p:graphicFrame>
        <p:nvGraphicFramePr>
          <p:cNvPr id="6" name="Таблица 5"/>
          <p:cNvGraphicFramePr>
            <a:graphicFrameLocks noGrp="1"/>
          </p:cNvGraphicFramePr>
          <p:nvPr/>
        </p:nvGraphicFramePr>
        <p:xfrm>
          <a:off x="3950958" y="3875564"/>
          <a:ext cx="4290084" cy="251460"/>
        </p:xfrm>
        <a:graphic>
          <a:graphicData uri="http://schemas.openxmlformats.org/drawingml/2006/table">
            <a:tbl>
              <a:tblPr/>
              <a:tblGrid>
                <a:gridCol w="2145042"/>
                <a:gridCol w="2145042"/>
              </a:tblGrid>
              <a:tr h="0">
                <a:tc>
                  <a:txBody>
                    <a:bodyPr/>
                    <a:lstStyle/>
                    <a:p>
                      <a:pPr algn="l" fontAlgn="t"/>
                      <a:endParaRPr lang="ru-RU" b="0">
                        <a:effectLst/>
                      </a:endParaRPr>
                    </a:p>
                  </a:txBody>
                  <a:tcPr marL="38100" marR="38100" marT="19050" marB="19050">
                    <a:lnL>
                      <a:noFill/>
                    </a:lnL>
                    <a:lnR>
                      <a:noFill/>
                    </a:lnR>
                    <a:lnT>
                      <a:noFill/>
                    </a:lnT>
                    <a:lnB>
                      <a:noFill/>
                    </a:lnB>
                  </a:tcPr>
                </a:tc>
                <a:tc>
                  <a:txBody>
                    <a:bodyPr/>
                    <a:lstStyle/>
                    <a:p>
                      <a:pPr algn="l" fontAlgn="t"/>
                      <a:r>
                        <a:rPr lang="ru-RU" b="0">
                          <a:effectLst/>
                        </a:rPr>
                        <a:t>,</a:t>
                      </a:r>
                    </a:p>
                  </a:txBody>
                  <a:tcPr marL="38100" marR="38100" marT="19050" marB="19050">
                    <a:lnL>
                      <a:noFill/>
                    </a:lnL>
                    <a:lnR>
                      <a:noFill/>
                    </a:lnR>
                    <a:lnT>
                      <a:noFill/>
                    </a:lnT>
                    <a:lnB>
                      <a:noFill/>
                    </a:lnB>
                  </a:tcPr>
                </a:tc>
              </a:tr>
            </a:tbl>
          </a:graphicData>
        </a:graphic>
      </p:graphicFrame>
      <p:graphicFrame>
        <p:nvGraphicFramePr>
          <p:cNvPr id="8" name="Таблица 7"/>
          <p:cNvGraphicFramePr>
            <a:graphicFrameLocks noGrp="1"/>
          </p:cNvGraphicFramePr>
          <p:nvPr/>
        </p:nvGraphicFramePr>
        <p:xfrm>
          <a:off x="3950958" y="3875564"/>
          <a:ext cx="4290084" cy="251460"/>
        </p:xfrm>
        <a:graphic>
          <a:graphicData uri="http://schemas.openxmlformats.org/drawingml/2006/table">
            <a:tbl>
              <a:tblPr/>
              <a:tblGrid>
                <a:gridCol w="2145042"/>
                <a:gridCol w="2145042"/>
              </a:tblGrid>
              <a:tr h="0">
                <a:tc>
                  <a:txBody>
                    <a:bodyPr/>
                    <a:lstStyle/>
                    <a:p>
                      <a:pPr algn="l" fontAlgn="t"/>
                      <a:endParaRPr lang="ru-RU" b="0">
                        <a:effectLst/>
                      </a:endParaRPr>
                    </a:p>
                  </a:txBody>
                  <a:tcPr marL="38100" marR="38100" marT="19050" marB="19050">
                    <a:lnL>
                      <a:noFill/>
                    </a:lnL>
                    <a:lnR>
                      <a:noFill/>
                    </a:lnR>
                    <a:lnT>
                      <a:noFill/>
                    </a:lnT>
                    <a:lnB>
                      <a:noFill/>
                    </a:lnB>
                  </a:tcPr>
                </a:tc>
                <a:tc>
                  <a:txBody>
                    <a:bodyPr/>
                    <a:lstStyle/>
                    <a:p>
                      <a:pPr algn="l" fontAlgn="t"/>
                      <a:r>
                        <a:rPr lang="ru-RU" b="0">
                          <a:effectLst/>
                        </a:rPr>
                        <a:t>;</a:t>
                      </a:r>
                    </a:p>
                  </a:txBody>
                  <a:tcPr marL="38100" marR="38100" marT="19050" marB="19050">
                    <a:lnL>
                      <a:noFill/>
                    </a:lnL>
                    <a:lnR>
                      <a:noFill/>
                    </a:lnR>
                    <a:lnT>
                      <a:noFill/>
                    </a:lnT>
                    <a:lnB>
                      <a:noFill/>
                    </a:lnB>
                  </a:tcPr>
                </a:tc>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3801550533"/>
              </p:ext>
            </p:extLst>
          </p:nvPr>
        </p:nvGraphicFramePr>
        <p:xfrm>
          <a:off x="554616" y="4583612"/>
          <a:ext cx="2704206" cy="711297"/>
        </p:xfrm>
        <a:graphic>
          <a:graphicData uri="http://schemas.openxmlformats.org/drawingml/2006/table">
            <a:tbl>
              <a:tblPr/>
              <a:tblGrid>
                <a:gridCol w="1352103"/>
                <a:gridCol w="1352103"/>
              </a:tblGrid>
              <a:tr h="711297">
                <a:tc>
                  <a:txBody>
                    <a:bodyPr/>
                    <a:lstStyle/>
                    <a:p>
                      <a:pPr algn="l" fontAlgn="t"/>
                      <a:endParaRPr lang="ru-RU" b="0">
                        <a:effectLst/>
                      </a:endParaRPr>
                    </a:p>
                  </a:txBody>
                  <a:tcPr marL="38100" marR="38100" marT="19050" marB="19050">
                    <a:lnL>
                      <a:noFill/>
                    </a:lnL>
                    <a:lnR>
                      <a:noFill/>
                    </a:lnR>
                    <a:lnT>
                      <a:noFill/>
                    </a:lnT>
                    <a:lnB>
                      <a:noFill/>
                    </a:lnB>
                  </a:tcPr>
                </a:tc>
                <a:tc>
                  <a:txBody>
                    <a:bodyPr/>
                    <a:lstStyle/>
                    <a:p>
                      <a:pPr algn="l" fontAlgn="t"/>
                      <a:r>
                        <a:rPr lang="ru-RU" b="0" dirty="0">
                          <a:effectLst/>
                        </a:rPr>
                        <a:t>;</a:t>
                      </a:r>
                    </a:p>
                  </a:txBody>
                  <a:tcPr marL="38100" marR="38100" marT="19050" marB="19050">
                    <a:lnL>
                      <a:noFill/>
                    </a:lnL>
                    <a:lnR>
                      <a:noFill/>
                    </a:lnR>
                    <a:lnT>
                      <a:noFill/>
                    </a:lnT>
                    <a:lnB>
                      <a:noFill/>
                    </a:lnB>
                  </a:tcPr>
                </a:tc>
              </a:tr>
            </a:tbl>
          </a:graphicData>
        </a:graphic>
      </p:graphicFrame>
      <p:pic>
        <p:nvPicPr>
          <p:cNvPr id="6145" name="Picture 1" descr="https://normativ.kontur.ru/image?moduleId=1&amp;imageId=1299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2808" y="2160012"/>
            <a:ext cx="5746948" cy="77313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a:spLocks noChangeArrowheads="1"/>
          </p:cNvSpPr>
          <p:nvPr/>
        </p:nvSpPr>
        <p:spPr bwMode="auto">
          <a:xfrm>
            <a:off x="558164" y="2792632"/>
            <a:ext cx="10961370" cy="381642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ru-RU" altLang="ru-RU" sz="1200" b="0" i="0" u="none" strike="noStrike" cap="none" normalizeH="0" baseline="0" dirty="0" smtClean="0">
                <a:ln>
                  <a:noFill/>
                </a:ln>
                <a:solidFill>
                  <a:srgbClr val="000000"/>
                </a:solidFill>
                <a:effectLst/>
                <a:latin typeface="PT Serif"/>
              </a:rPr>
              <a:t>где:</a:t>
            </a:r>
            <a:endParaRPr kumimoji="0" lang="ru-RU" altLang="ru-RU"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ru-RU" altLang="ru-RU" sz="1200" b="0" i="0" u="none" strike="noStrike" cap="none" normalizeH="0" baseline="0" dirty="0" smtClean="0">
                <a:ln>
                  <a:noFill/>
                </a:ln>
                <a:solidFill>
                  <a:srgbClr val="000000"/>
                </a:solidFill>
                <a:effectLst/>
                <a:latin typeface="PT Serif"/>
              </a:rPr>
              <a:t>  </a:t>
            </a:r>
            <a:r>
              <a:rPr kumimoji="0" lang="ru-RU" altLang="ru-RU" sz="1300" b="0" i="0" u="none" strike="noStrike" cap="none" normalizeH="0" baseline="0" dirty="0" smtClean="0">
                <a:ln>
                  <a:noFill/>
                </a:ln>
                <a:solidFill>
                  <a:srgbClr val="000000"/>
                </a:solidFill>
                <a:effectLst/>
                <a:latin typeface="PT Serif"/>
              </a:rPr>
              <a:t> </a:t>
            </a:r>
            <a:r>
              <a:rPr kumimoji="0" lang="ru-RU" altLang="ru-RU" sz="1200" b="0" i="0" u="none" strike="noStrike" cap="none" normalizeH="0" baseline="0" dirty="0" smtClean="0">
                <a:ln>
                  <a:noFill/>
                </a:ln>
                <a:solidFill>
                  <a:srgbClr val="000000"/>
                </a:solidFill>
                <a:effectLst/>
                <a:latin typeface="PT Serif"/>
              </a:rPr>
              <a:t>- </a:t>
            </a:r>
            <a:r>
              <a:rPr kumimoji="0" lang="ru-RU" altLang="ru-RU" sz="1200" b="1" i="0" u="none" strike="noStrike" cap="none" normalizeH="0" baseline="0" dirty="0" smtClean="0">
                <a:ln>
                  <a:noFill/>
                </a:ln>
                <a:solidFill>
                  <a:srgbClr val="000000"/>
                </a:solidFill>
                <a:effectLst/>
                <a:latin typeface="PT Serif"/>
              </a:rPr>
              <a:t>прямые затраты на часовую работу и-</a:t>
            </a:r>
            <a:r>
              <a:rPr kumimoji="0" lang="ru-RU" altLang="ru-RU" sz="1200" b="1" i="0" u="none" strike="noStrike" cap="none" normalizeH="0" baseline="0" dirty="0" err="1" smtClean="0">
                <a:ln>
                  <a:noFill/>
                </a:ln>
                <a:solidFill>
                  <a:srgbClr val="000000"/>
                </a:solidFill>
                <a:effectLst/>
                <a:latin typeface="PT Serif"/>
              </a:rPr>
              <a:t>го</a:t>
            </a:r>
            <a:r>
              <a:rPr kumimoji="0" lang="ru-RU" altLang="ru-RU" sz="1200" b="1" i="0" u="none" strike="noStrike" cap="none" normalizeH="0" baseline="0" dirty="0" smtClean="0">
                <a:ln>
                  <a:noFill/>
                </a:ln>
                <a:solidFill>
                  <a:srgbClr val="000000"/>
                </a:solidFill>
                <a:effectLst/>
                <a:latin typeface="PT Serif"/>
              </a:rPr>
              <a:t> поста охраны в составе одного работника в смене в рублях, определенные в соответствии с пунктом 3 настоящего Порядка</a:t>
            </a:r>
            <a:r>
              <a:rPr kumimoji="0" lang="ru-RU" altLang="ru-RU" sz="1200" b="0" i="0" u="none" strike="noStrike" cap="none" normalizeH="0" baseline="0" dirty="0" smtClean="0">
                <a:ln>
                  <a:noFill/>
                </a:ln>
                <a:solidFill>
                  <a:srgbClr val="000000"/>
                </a:solidFill>
                <a:effectLst/>
                <a:latin typeface="PT Serif"/>
              </a:rPr>
              <a:t>;</a:t>
            </a:r>
            <a:endParaRPr kumimoji="0" lang="ru-RU" altLang="ru-RU"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ru-RU" altLang="ru-RU" sz="1200" b="0" i="0" u="none" strike="noStrike" cap="none" normalizeH="0" baseline="0" dirty="0" smtClean="0">
                <a:ln>
                  <a:noFill/>
                </a:ln>
                <a:solidFill>
                  <a:srgbClr val="000000"/>
                </a:solidFill>
                <a:effectLst/>
                <a:latin typeface="PT Serif"/>
              </a:rPr>
              <a:t>  </a:t>
            </a:r>
            <a:r>
              <a:rPr kumimoji="0" lang="ru-RU" altLang="ru-RU" sz="1300" b="0" i="0" u="none" strike="noStrike" cap="none" normalizeH="0" baseline="0" dirty="0" smtClean="0">
                <a:ln>
                  <a:noFill/>
                </a:ln>
                <a:solidFill>
                  <a:srgbClr val="000000"/>
                </a:solidFill>
                <a:effectLst/>
                <a:latin typeface="PT Serif"/>
              </a:rPr>
              <a:t> </a:t>
            </a:r>
            <a:r>
              <a:rPr kumimoji="0" lang="ru-RU" altLang="ru-RU" sz="1200" b="0" i="0" u="none" strike="noStrike" cap="none" normalizeH="0" baseline="0" dirty="0" smtClean="0">
                <a:ln>
                  <a:noFill/>
                </a:ln>
                <a:solidFill>
                  <a:srgbClr val="000000"/>
                </a:solidFill>
                <a:effectLst/>
                <a:latin typeface="PT Serif"/>
              </a:rPr>
              <a:t>- количество часов работы работника по контракту на и-ом посту охраны;</a:t>
            </a:r>
            <a:endParaRPr kumimoji="0" lang="ru-RU" altLang="ru-RU"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ru-RU" altLang="ru-RU" sz="1200" b="0" i="0" u="none" strike="noStrike" cap="none" normalizeH="0" baseline="0" dirty="0" smtClean="0">
                <a:ln>
                  <a:noFill/>
                </a:ln>
                <a:solidFill>
                  <a:srgbClr val="000000"/>
                </a:solidFill>
                <a:effectLst/>
                <a:latin typeface="PT Serif"/>
              </a:rPr>
              <a:t>КР - косвенные расходы. Устанавливаются в размере 20% от общей суммы всех прямых затрат и рассчитываются по формуле:</a:t>
            </a:r>
            <a:endParaRPr kumimoji="0" lang="ru-RU" altLang="ru-RU"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ru-RU" altLang="ru-RU" sz="1200" b="0" i="0" u="none" strike="noStrike" cap="none" normalizeH="0" baseline="0" dirty="0" smtClean="0">
                <a:ln>
                  <a:noFill/>
                </a:ln>
                <a:solidFill>
                  <a:srgbClr val="000000"/>
                </a:solidFill>
                <a:effectLst/>
                <a:latin typeface="PT Serif"/>
              </a:rPr>
              <a:t> </a:t>
            </a:r>
            <a:endParaRPr kumimoji="0" lang="ru-RU" altLang="ru-RU" sz="1400" b="0" i="0" u="none" strike="noStrike" cap="none" normalizeH="0" baseline="0" dirty="0" smtClean="0">
              <a:ln>
                <a:noFill/>
              </a:ln>
              <a:solidFill>
                <a:srgbClr val="000000"/>
              </a:solidFill>
              <a:effectLst/>
              <a:latin typeface="PT Serif"/>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ru-RU" altLang="ru-RU" sz="1200" b="0" i="0" u="none" strike="noStrike" cap="none" normalizeH="0" baseline="0" dirty="0" smtClean="0">
                <a:ln>
                  <a:noFill/>
                </a:ln>
                <a:solidFill>
                  <a:srgbClr val="000000"/>
                </a:solidFill>
                <a:effectLst/>
                <a:latin typeface="PT Serif"/>
              </a:rPr>
              <a:t>П - прибыль. Определяется на основании среднеотраслевых показателей рентабельности продукции (услуги) за предшествующий год по данным ФНС России (в случае отсутствия официальных сведений по указанному показателю в рассматриваемой отрасли принимается равной 5 %) и рассчитывается по формуле:</a:t>
            </a:r>
            <a:endParaRPr kumimoji="0" lang="ru-RU" altLang="ru-RU"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ru-RU" altLang="ru-RU" sz="1200" b="0" i="0" u="none" strike="noStrike" cap="none" normalizeH="0" baseline="0" dirty="0" smtClean="0">
                <a:ln>
                  <a:noFill/>
                </a:ln>
                <a:solidFill>
                  <a:srgbClr val="000000"/>
                </a:solidFill>
                <a:effectLst/>
                <a:latin typeface="PT Serif"/>
              </a:rPr>
              <a:t> </a:t>
            </a:r>
            <a:endParaRPr kumimoji="0" lang="ru-RU" altLang="ru-RU" sz="1500" b="0" i="0" u="none" strike="noStrike" cap="none" normalizeH="0" baseline="0" dirty="0" smtClean="0">
              <a:ln>
                <a:noFill/>
              </a:ln>
              <a:solidFill>
                <a:srgbClr val="000000"/>
              </a:solidFill>
              <a:effectLst/>
              <a:latin typeface="PT Serif"/>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ru-RU" altLang="ru-RU" sz="1200" b="0" i="0" u="none" strike="noStrike" cap="none" normalizeH="0" baseline="0" dirty="0" smtClean="0">
                <a:ln>
                  <a:noFill/>
                </a:ln>
                <a:solidFill>
                  <a:srgbClr val="000000"/>
                </a:solidFill>
                <a:effectLst/>
                <a:latin typeface="PT Serif"/>
              </a:rPr>
              <a:t>и - идентификатор или номер поста охраны по контракту, в отношении которого производится расчет прямых затрат;</a:t>
            </a:r>
            <a:endParaRPr kumimoji="0" lang="ru-RU" altLang="ru-RU"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ru-RU" altLang="ru-RU" sz="1200" b="0" i="0" u="none" strike="noStrike" cap="none" normalizeH="0" baseline="0" dirty="0" smtClean="0">
                <a:ln>
                  <a:noFill/>
                </a:ln>
                <a:solidFill>
                  <a:srgbClr val="000000"/>
                </a:solidFill>
                <a:effectLst/>
                <a:latin typeface="PT Serif"/>
              </a:rPr>
              <a:t>n - количество требуемых постов охраны по контракту. По умолчанию для расчета принимается, что на одном посту охраны работает один работник в смене, в случае наличия на одном посту охраны двух и более работников в смене расчет производится для каждого работника отдельно. Максимальная продолжительность режима работы поста охраны 24 часа, минимальная - 3 часа;</a:t>
            </a:r>
            <a:endParaRPr kumimoji="0" lang="ru-RU" altLang="ru-RU"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ru-RU" altLang="ru-RU" sz="1200" b="0" i="0" u="none" strike="noStrike" cap="none" normalizeH="0" baseline="0" dirty="0" smtClean="0">
                <a:ln>
                  <a:noFill/>
                </a:ln>
                <a:solidFill>
                  <a:srgbClr val="000000"/>
                </a:solidFill>
                <a:effectLst/>
                <a:latin typeface="PT Serif"/>
              </a:rPr>
              <a:t>  </a:t>
            </a:r>
            <a:r>
              <a:rPr kumimoji="0" lang="ru-RU" altLang="ru-RU" sz="1500" b="0" i="0" u="none" strike="noStrike" cap="none" normalizeH="0" baseline="0" dirty="0" smtClean="0">
                <a:ln>
                  <a:noFill/>
                </a:ln>
                <a:solidFill>
                  <a:srgbClr val="000000"/>
                </a:solidFill>
                <a:effectLst/>
                <a:latin typeface="PT Serif"/>
              </a:rPr>
              <a:t> </a:t>
            </a:r>
            <a:r>
              <a:rPr kumimoji="0" lang="ru-RU" altLang="ru-RU" sz="1200" b="0" i="0" u="none" strike="noStrike" cap="none" normalizeH="0" baseline="0" dirty="0" smtClean="0">
                <a:ln>
                  <a:noFill/>
                </a:ln>
                <a:solidFill>
                  <a:srgbClr val="000000"/>
                </a:solidFill>
                <a:effectLst/>
                <a:latin typeface="PT Serif"/>
              </a:rPr>
              <a:t>- индекс потребительских цен на прочие услуги, принимаемый в соответствии с публикуемыми Минэкономразвития России прогнозами социально-экономического развития Российской Федерации</a:t>
            </a:r>
          </a:p>
        </p:txBody>
      </p:sp>
      <p:pic>
        <p:nvPicPr>
          <p:cNvPr id="6147" name="Picture 3" descr="https://normativ.kontur.ru/image?moduleId=1&amp;imageId=1299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65" y="2929352"/>
            <a:ext cx="419351" cy="40111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normativ.kontur.ru/image?moduleId=1&amp;imageId=1299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265" y="3437152"/>
            <a:ext cx="419351" cy="438412"/>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https://normativ.kontur.ru/image?moduleId=1&amp;imageId=1299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51" y="4027396"/>
            <a:ext cx="2980099" cy="36491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normativ.kontur.ru/image?moduleId=1&amp;imageId=12997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351" y="4881373"/>
            <a:ext cx="3985939" cy="437276"/>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https://normativ.kontur.ru/image?moduleId=1&amp;imageId=12997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123" y="6042431"/>
            <a:ext cx="530351" cy="353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1212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18049" y="592237"/>
            <a:ext cx="6915676" cy="523220"/>
          </a:xfrm>
          <a:prstGeom prst="rect">
            <a:avLst/>
          </a:prstGeom>
        </p:spPr>
        <p:txBody>
          <a:bodyPr wrap="none">
            <a:spAutoFit/>
          </a:bodyPr>
          <a:lstStyle/>
          <a:p>
            <a:r>
              <a:rPr lang="ru-RU" sz="2800" b="1" dirty="0"/>
              <a:t>Приказ </a:t>
            </a:r>
            <a:r>
              <a:rPr lang="ru-RU" sz="2800" b="1" dirty="0" err="1"/>
              <a:t>Росгвардии</a:t>
            </a:r>
            <a:r>
              <a:rPr lang="ru-RU" sz="2800" b="1" dirty="0"/>
              <a:t> от 15.02.2021 N 45</a:t>
            </a:r>
            <a:endParaRPr lang="ru-RU" sz="2800" dirty="0"/>
          </a:p>
        </p:txBody>
      </p:sp>
      <p:pic>
        <p:nvPicPr>
          <p:cNvPr id="6145" name="Picture 1" descr="https://normativ.kontur.ru/image?moduleId=1&amp;imageId=1299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468" y="1102652"/>
            <a:ext cx="5746948" cy="77313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a:spLocks noChangeArrowheads="1"/>
          </p:cNvSpPr>
          <p:nvPr/>
        </p:nvSpPr>
        <p:spPr bwMode="auto">
          <a:xfrm>
            <a:off x="767714" y="1918172"/>
            <a:ext cx="10961370" cy="61555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ru-RU" altLang="ru-RU" sz="1800" b="0" i="0" u="none" strike="noStrike" cap="none" normalizeH="0" baseline="0" dirty="0" smtClean="0">
                <a:ln>
                  <a:noFill/>
                </a:ln>
                <a:solidFill>
                  <a:srgbClr val="000000"/>
                </a:solidFill>
                <a:effectLst/>
                <a:latin typeface="PT Serif"/>
              </a:rPr>
              <a:t> </a:t>
            </a:r>
            <a:r>
              <a:rPr kumimoji="0" lang="ru-RU" altLang="ru-RU" sz="1600" b="0" i="0" u="none" strike="noStrike" cap="none" normalizeH="0" baseline="0" dirty="0" smtClean="0">
                <a:ln>
                  <a:noFill/>
                </a:ln>
                <a:solidFill>
                  <a:srgbClr val="000000"/>
                </a:solidFill>
                <a:effectLst/>
                <a:latin typeface="PT Serif"/>
              </a:rPr>
              <a:t>- индекс потребительских цен на прочие услуги, принимаемый в соответствии с публикуемыми Минэкономразвития России прогнозами социально-экономического развития Российской Федерации</a:t>
            </a:r>
          </a:p>
        </p:txBody>
      </p:sp>
      <p:pic>
        <p:nvPicPr>
          <p:cNvPr id="6151" name="Picture 7" descr="https://normativ.kontur.ru/image?moduleId=1&amp;imageId=1299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03" y="1918172"/>
            <a:ext cx="530351" cy="35356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643779" y="2486857"/>
            <a:ext cx="11517741" cy="258532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1200"/>
              </a:spcAft>
              <a:buClrTx/>
              <a:buSzTx/>
              <a:buFontTx/>
              <a:buNone/>
              <a:tabLst/>
            </a:pPr>
            <a:r>
              <a:rPr kumimoji="0" lang="ru-RU" altLang="ru-RU" sz="1600" b="0" i="0" u="none" strike="noStrike" cap="none" normalizeH="0" baseline="0" dirty="0" smtClean="0">
                <a:ln>
                  <a:noFill/>
                </a:ln>
                <a:solidFill>
                  <a:srgbClr val="000000"/>
                </a:solidFill>
                <a:effectLst/>
                <a:latin typeface="PT Serif"/>
              </a:rPr>
              <a:t>В случае если срок действия контракта превышает срок прогноза, индекс потребительских цен для каждого года срока действия контракта, не указанного в прогнозе, принимается равным индексу потребительских цен, указанному для последнего года прогноза.</a:t>
            </a:r>
            <a:endParaRPr kumimoji="0" lang="ru-RU" alt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ts val="1200"/>
              </a:spcAft>
              <a:buClrTx/>
              <a:buSzTx/>
              <a:buFontTx/>
              <a:buNone/>
              <a:tabLst/>
            </a:pPr>
            <a:r>
              <a:rPr kumimoji="0" lang="ru-RU" altLang="ru-RU" sz="1600" b="0" i="0" u="none" strike="noStrike" cap="none" normalizeH="0" baseline="0" dirty="0" smtClean="0">
                <a:ln>
                  <a:noFill/>
                </a:ln>
                <a:solidFill>
                  <a:srgbClr val="000000"/>
                </a:solidFill>
                <a:effectLst/>
                <a:latin typeface="PT Serif"/>
              </a:rPr>
              <a:t>  </a:t>
            </a:r>
            <a:r>
              <a:rPr kumimoji="0" lang="ru-RU" altLang="ru-RU" sz="1800" b="0" i="0" u="none" strike="noStrike" cap="none" normalizeH="0" baseline="0" dirty="0" smtClean="0">
                <a:ln>
                  <a:noFill/>
                </a:ln>
                <a:solidFill>
                  <a:srgbClr val="000000"/>
                </a:solidFill>
                <a:effectLst/>
                <a:latin typeface="PT Serif"/>
              </a:rPr>
              <a:t> </a:t>
            </a:r>
            <a:r>
              <a:rPr kumimoji="0" lang="ru-RU" altLang="ru-RU" sz="1600" b="0" i="0" u="none" strike="noStrike" cap="none" normalizeH="0" baseline="0" dirty="0" smtClean="0">
                <a:ln>
                  <a:noFill/>
                </a:ln>
                <a:solidFill>
                  <a:srgbClr val="000000"/>
                </a:solidFill>
                <a:effectLst/>
                <a:latin typeface="PT Serif"/>
              </a:rPr>
              <a:t>рассчитывается как </a:t>
            </a:r>
            <a:r>
              <a:rPr kumimoji="0" lang="ru-RU" altLang="ru-RU" sz="1600" b="1" i="0" u="none" strike="noStrike" cap="none" normalizeH="0" baseline="0" dirty="0" smtClean="0">
                <a:ln>
                  <a:noFill/>
                </a:ln>
                <a:solidFill>
                  <a:srgbClr val="000000"/>
                </a:solidFill>
                <a:effectLst/>
                <a:latin typeface="PT Serif"/>
              </a:rPr>
              <a:t>среднее арифметическое</a:t>
            </a:r>
            <a:r>
              <a:rPr kumimoji="0" lang="ru-RU" altLang="ru-RU" sz="1600" b="0" i="0" u="none" strike="noStrike" cap="none" normalizeH="0" baseline="0" dirty="0" smtClean="0">
                <a:ln>
                  <a:noFill/>
                </a:ln>
                <a:solidFill>
                  <a:srgbClr val="000000"/>
                </a:solidFill>
                <a:effectLst/>
                <a:latin typeface="PT Serif"/>
              </a:rPr>
              <a:t> между индексами потребительских цен </a:t>
            </a:r>
            <a:r>
              <a:rPr kumimoji="0" lang="ru-RU" altLang="ru-RU" sz="1600" b="1" i="0" u="none" strike="noStrike" cap="none" normalizeH="0" baseline="0" dirty="0" smtClean="0">
                <a:ln>
                  <a:noFill/>
                </a:ln>
                <a:solidFill>
                  <a:srgbClr val="000000"/>
                </a:solidFill>
                <a:effectLst/>
                <a:latin typeface="PT Serif"/>
              </a:rPr>
              <a:t>на каждый год срока действия контракта</a:t>
            </a:r>
            <a:r>
              <a:rPr kumimoji="0" lang="ru-RU" altLang="ru-RU" sz="1600" b="0" i="0" u="none" strike="noStrike" cap="none" normalizeH="0" baseline="0" dirty="0" smtClean="0">
                <a:ln>
                  <a:noFill/>
                </a:ln>
                <a:solidFill>
                  <a:srgbClr val="000000"/>
                </a:solidFill>
                <a:effectLst/>
                <a:latin typeface="PT Serif"/>
              </a:rPr>
              <a:t>.</a:t>
            </a:r>
            <a:endParaRPr kumimoji="0" lang="ru-RU" alt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ts val="1200"/>
              </a:spcAft>
              <a:buClrTx/>
              <a:buSzTx/>
              <a:buFontTx/>
              <a:buNone/>
              <a:tabLst/>
            </a:pPr>
            <a:r>
              <a:rPr kumimoji="0" lang="ru-RU" altLang="ru-RU" sz="1600" b="0" i="0" u="none" strike="noStrike" cap="none" normalizeH="0" baseline="0" dirty="0" smtClean="0">
                <a:ln>
                  <a:noFill/>
                </a:ln>
                <a:solidFill>
                  <a:srgbClr val="000000"/>
                </a:solidFill>
                <a:effectLst/>
                <a:latin typeface="PT Serif"/>
              </a:rPr>
              <a:t>В случае </a:t>
            </a:r>
            <a:r>
              <a:rPr kumimoji="0" lang="ru-RU" altLang="ru-RU" sz="1600" b="1" i="0" u="none" strike="noStrike" cap="none" normalizeH="0" baseline="0" dirty="0" smtClean="0">
                <a:ln>
                  <a:noFill/>
                </a:ln>
                <a:solidFill>
                  <a:srgbClr val="000000"/>
                </a:solidFill>
                <a:effectLst/>
                <a:latin typeface="PT Serif"/>
              </a:rPr>
              <a:t>если расчет НМЦК и начало срока действия контракта приходятся на один год</a:t>
            </a:r>
            <a:r>
              <a:rPr kumimoji="0" lang="ru-RU" altLang="ru-RU" sz="1600" b="0" i="0" u="none" strike="noStrike" cap="none" normalizeH="0" baseline="0" dirty="0" smtClean="0">
                <a:ln>
                  <a:noFill/>
                </a:ln>
                <a:solidFill>
                  <a:srgbClr val="000000"/>
                </a:solidFill>
                <a:effectLst/>
                <a:latin typeface="PT Serif"/>
              </a:rPr>
              <a:t>, то для этого года срока действия контракта значение</a:t>
            </a:r>
            <a:r>
              <a:rPr kumimoji="0" lang="en-US" altLang="ru-RU" sz="1600" b="0" i="0" u="none" strike="noStrike" cap="none" normalizeH="0" baseline="0" dirty="0" smtClean="0">
                <a:ln>
                  <a:noFill/>
                </a:ln>
                <a:solidFill>
                  <a:srgbClr val="000000"/>
                </a:solidFill>
                <a:effectLst/>
                <a:latin typeface="PT Serif"/>
              </a:rPr>
              <a:t>    </a:t>
            </a:r>
            <a:r>
              <a:rPr kumimoji="0" lang="ru-RU" altLang="ru-RU" sz="1600" b="0" i="0" u="none" strike="noStrike" cap="none" normalizeH="0" baseline="0" dirty="0" smtClean="0">
                <a:ln>
                  <a:noFill/>
                </a:ln>
                <a:solidFill>
                  <a:srgbClr val="000000"/>
                </a:solidFill>
                <a:effectLst/>
                <a:latin typeface="PT Serif"/>
              </a:rPr>
              <a:t>   </a:t>
            </a:r>
            <a:r>
              <a:rPr kumimoji="0" lang="ru-RU" altLang="ru-RU" sz="1800" b="0" i="0" u="none" strike="noStrike" cap="none" normalizeH="0" baseline="0" dirty="0" smtClean="0">
                <a:ln>
                  <a:noFill/>
                </a:ln>
                <a:solidFill>
                  <a:srgbClr val="000000"/>
                </a:solidFill>
                <a:effectLst/>
                <a:latin typeface="PT Serif"/>
              </a:rPr>
              <a:t> </a:t>
            </a:r>
            <a:r>
              <a:rPr kumimoji="0" lang="ru-RU" altLang="ru-RU" sz="1600" b="1" i="0" u="none" strike="noStrike" cap="none" normalizeH="0" baseline="0" dirty="0" smtClean="0">
                <a:ln>
                  <a:noFill/>
                </a:ln>
                <a:solidFill>
                  <a:srgbClr val="000000"/>
                </a:solidFill>
                <a:effectLst/>
                <a:latin typeface="PT Serif"/>
              </a:rPr>
              <a:t>принимается равным единице</a:t>
            </a:r>
            <a:r>
              <a:rPr kumimoji="0" lang="ru-RU" altLang="ru-RU" sz="1600" b="0" i="0" u="none" strike="noStrike" cap="none" normalizeH="0" baseline="0" dirty="0" smtClean="0">
                <a:ln>
                  <a:noFill/>
                </a:ln>
                <a:solidFill>
                  <a:srgbClr val="000000"/>
                </a:solidFill>
                <a:effectLst/>
                <a:latin typeface="PT Serif"/>
              </a:rPr>
              <a:t>.</a:t>
            </a:r>
            <a:endParaRPr kumimoji="0" lang="ru-RU" alt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ts val="1200"/>
              </a:spcAft>
              <a:buClrTx/>
              <a:buSzTx/>
              <a:buFontTx/>
              <a:buNone/>
              <a:tabLst/>
            </a:pPr>
            <a:r>
              <a:rPr kumimoji="0" lang="ru-RU" altLang="ru-RU" sz="1600" b="0" i="0" u="none" strike="noStrike" cap="none" normalizeH="0" baseline="0" dirty="0" smtClean="0">
                <a:ln>
                  <a:noFill/>
                </a:ln>
                <a:solidFill>
                  <a:srgbClr val="000000"/>
                </a:solidFill>
                <a:effectLst/>
                <a:latin typeface="PT Serif"/>
              </a:rPr>
              <a:t>НДС - налог на добавленную стоимость</a:t>
            </a:r>
          </a:p>
        </p:txBody>
      </p:sp>
      <p:pic>
        <p:nvPicPr>
          <p:cNvPr id="7173" name="Picture 5" descr="https://normativ.kontur.ru/image?moduleId=1&amp;imageId=1299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03" y="3397818"/>
            <a:ext cx="493898" cy="32926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normativ.kontur.ru/image?moduleId=1&amp;imageId=1299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0271" y="4356735"/>
            <a:ext cx="453715" cy="30247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Прямая со стрелкой 3"/>
          <p:cNvCxnSpPr/>
          <p:nvPr/>
        </p:nvCxnSpPr>
        <p:spPr>
          <a:xfrm flipH="1">
            <a:off x="1127125" y="1625600"/>
            <a:ext cx="4270375" cy="3460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97655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18049" y="592237"/>
            <a:ext cx="6915676" cy="523220"/>
          </a:xfrm>
          <a:prstGeom prst="rect">
            <a:avLst/>
          </a:prstGeom>
        </p:spPr>
        <p:txBody>
          <a:bodyPr wrap="none">
            <a:spAutoFit/>
          </a:bodyPr>
          <a:lstStyle/>
          <a:p>
            <a:r>
              <a:rPr lang="ru-RU" sz="2800" b="1" dirty="0"/>
              <a:t>Приказ </a:t>
            </a:r>
            <a:r>
              <a:rPr lang="ru-RU" sz="2800" b="1" dirty="0" err="1"/>
              <a:t>Росгвардии</a:t>
            </a:r>
            <a:r>
              <a:rPr lang="ru-RU" sz="2800" b="1" dirty="0"/>
              <a:t> от 15.02.2021 N 45</a:t>
            </a:r>
            <a:endParaRPr lang="ru-RU" sz="2800" dirty="0"/>
          </a:p>
        </p:txBody>
      </p:sp>
      <p:pic>
        <p:nvPicPr>
          <p:cNvPr id="6145" name="Picture 1" descr="https://normativ.kontur.ru/image?moduleId=1&amp;imageId=1299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468" y="1102652"/>
            <a:ext cx="5746948" cy="77313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7"/>
          <p:cNvSpPr>
            <a:spLocks noChangeArrowheads="1"/>
          </p:cNvSpPr>
          <p:nvPr/>
        </p:nvSpPr>
        <p:spPr bwMode="auto">
          <a:xfrm>
            <a:off x="174625" y="2386199"/>
            <a:ext cx="11991976" cy="17235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1200"/>
              </a:spcAft>
              <a:buClrTx/>
              <a:buSzTx/>
              <a:buFontTx/>
              <a:buNone/>
              <a:tabLst/>
            </a:pPr>
            <a:r>
              <a:rPr kumimoji="0" lang="ru-RU" altLang="ru-RU" sz="1600" b="0" i="0" u="none" strike="noStrike" cap="none" normalizeH="0" baseline="0" dirty="0" smtClean="0">
                <a:ln>
                  <a:noFill/>
                </a:ln>
                <a:solidFill>
                  <a:srgbClr val="000000"/>
                </a:solidFill>
                <a:effectLst/>
                <a:latin typeface="PT Serif"/>
              </a:rPr>
              <a:t>Показатели  </a:t>
            </a:r>
            <a:r>
              <a:rPr kumimoji="0" lang="en-US" altLang="ru-RU" sz="1600" b="0" i="0" u="none" strike="noStrike" cap="none" normalizeH="0" baseline="0" dirty="0" smtClean="0">
                <a:ln>
                  <a:noFill/>
                </a:ln>
                <a:solidFill>
                  <a:srgbClr val="000000"/>
                </a:solidFill>
                <a:effectLst/>
                <a:latin typeface="PT Serif"/>
              </a:rPr>
              <a:t>  </a:t>
            </a:r>
            <a:r>
              <a:rPr kumimoji="0" lang="ru-RU" altLang="ru-RU" sz="1600" b="0" i="0" u="none" strike="noStrike" cap="none" normalizeH="0" baseline="0" dirty="0" smtClean="0">
                <a:ln>
                  <a:noFill/>
                </a:ln>
                <a:solidFill>
                  <a:srgbClr val="000000"/>
                </a:solidFill>
                <a:effectLst/>
                <a:latin typeface="PT Serif"/>
              </a:rPr>
              <a:t>  </a:t>
            </a:r>
            <a:r>
              <a:rPr kumimoji="0" lang="en-US" altLang="ru-RU" sz="1600" b="0" i="0" u="none" strike="noStrike" cap="none" normalizeH="0" baseline="0" dirty="0" smtClean="0">
                <a:ln>
                  <a:noFill/>
                </a:ln>
                <a:solidFill>
                  <a:srgbClr val="000000"/>
                </a:solidFill>
                <a:effectLst/>
                <a:latin typeface="PT Serif"/>
              </a:rPr>
              <a:t>   </a:t>
            </a:r>
            <a:r>
              <a:rPr kumimoji="0" lang="ru-RU" altLang="ru-RU" sz="1600" b="0" i="0" u="none" strike="noStrike" cap="none" normalizeH="0" baseline="0" dirty="0" smtClean="0">
                <a:ln>
                  <a:noFill/>
                </a:ln>
                <a:solidFill>
                  <a:srgbClr val="000000"/>
                </a:solidFill>
                <a:effectLst/>
                <a:latin typeface="PT Serif"/>
              </a:rPr>
              <a:t>и  </a:t>
            </a:r>
            <a:r>
              <a:rPr kumimoji="0" lang="en-US" altLang="ru-RU" sz="1600" b="0" i="0" u="none" strike="noStrike" cap="none" normalizeH="0" baseline="0" dirty="0" smtClean="0">
                <a:ln>
                  <a:noFill/>
                </a:ln>
                <a:solidFill>
                  <a:srgbClr val="000000"/>
                </a:solidFill>
                <a:effectLst/>
                <a:latin typeface="PT Serif"/>
              </a:rPr>
              <a:t>     </a:t>
            </a:r>
            <a:r>
              <a:rPr kumimoji="0" lang="ru-RU" altLang="ru-RU" sz="1600" b="0" i="0" u="none" strike="noStrike" cap="none" normalizeH="0" baseline="0" dirty="0" smtClean="0">
                <a:ln>
                  <a:noFill/>
                </a:ln>
                <a:solidFill>
                  <a:srgbClr val="000000"/>
                </a:solidFill>
                <a:effectLst/>
                <a:latin typeface="PT Serif"/>
              </a:rPr>
              <a:t>  включаются в формулу определения НМЦК, предусмотренную пунктом 2 настоящего Порядка, в случае наличия потребности заказчика в соответствующей дополнительной услуге, при этом:</a:t>
            </a:r>
            <a:endParaRPr kumimoji="0" lang="ru-RU" alt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ts val="1200"/>
              </a:spcAft>
              <a:buClrTx/>
              <a:buSzTx/>
              <a:buFontTx/>
              <a:buNone/>
              <a:tabLst/>
            </a:pPr>
            <a:r>
              <a:rPr kumimoji="0" lang="ru-RU" altLang="ru-RU" sz="1600" b="0" i="0" u="none" strike="noStrike" cap="none" normalizeH="0" baseline="0" dirty="0" smtClean="0">
                <a:ln>
                  <a:noFill/>
                </a:ln>
                <a:solidFill>
                  <a:srgbClr val="000000"/>
                </a:solidFill>
                <a:effectLst/>
                <a:latin typeface="PT Serif"/>
              </a:rPr>
              <a:t>   </a:t>
            </a:r>
            <a:r>
              <a:rPr kumimoji="0" lang="en-US" altLang="ru-RU" sz="1600" b="0" i="0" u="none" strike="noStrike" cap="none" normalizeH="0" baseline="0" dirty="0" smtClean="0">
                <a:ln>
                  <a:noFill/>
                </a:ln>
                <a:solidFill>
                  <a:srgbClr val="000000"/>
                </a:solidFill>
                <a:effectLst/>
                <a:latin typeface="PT Serif"/>
              </a:rPr>
              <a:t> </a:t>
            </a:r>
            <a:r>
              <a:rPr kumimoji="0" lang="ru-RU" altLang="ru-RU" sz="1600" b="0" i="0" u="none" strike="noStrike" cap="none" normalizeH="0" baseline="0" dirty="0" smtClean="0">
                <a:ln>
                  <a:noFill/>
                </a:ln>
                <a:solidFill>
                  <a:srgbClr val="000000"/>
                </a:solidFill>
                <a:effectLst/>
                <a:latin typeface="PT Serif"/>
              </a:rPr>
              <a:t>- осуществление работ по проектированию, монтажу и эксплуатационному обслуживанию технических средств охраны, перечень видов которых устанавливается Правительством Российской Федерации, и (или) принятие соответствующих мер реагирования на их сигнальную информацию. Определяются в соответствии с подпунктом 6.1 пункта 6 настоящего Порядка без учета НДС;</a:t>
            </a:r>
          </a:p>
        </p:txBody>
      </p:sp>
      <p:pic>
        <p:nvPicPr>
          <p:cNvPr id="7176" name="Picture 8" descr="https://normativ.kontur.ru/image?moduleId=1&amp;imageId=1299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0812" y="2438239"/>
            <a:ext cx="453977" cy="269932"/>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https://normativ.kontur.ru/image?moduleId=1&amp;imageId=1299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222" y="2438239"/>
            <a:ext cx="394227" cy="279774"/>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s://normativ.kontur.ru/image?moduleId=1&amp;imageId=1299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73400"/>
            <a:ext cx="471504" cy="28035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a:spLocks noChangeArrowheads="1"/>
          </p:cNvSpPr>
          <p:nvPr/>
        </p:nvSpPr>
        <p:spPr bwMode="auto">
          <a:xfrm>
            <a:off x="309083" y="4109748"/>
            <a:ext cx="114395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Arial" panose="020B0604020202020204" pitchFamily="34" charset="0"/>
              </a:rPr>
              <a:t>  </a:t>
            </a:r>
            <a:r>
              <a:rPr kumimoji="0" lang="ru-RU" altLang="ru-RU" sz="1600" b="0" i="0" u="none" strike="noStrike" cap="none" normalizeH="0" baseline="0" dirty="0" smtClean="0">
                <a:ln>
                  <a:noFill/>
                </a:ln>
                <a:solidFill>
                  <a:srgbClr val="000000"/>
                </a:solidFill>
                <a:effectLst/>
                <a:latin typeface="PT Serif"/>
              </a:rPr>
              <a:t> - услуги по защите жизни и здоровья граждан. Определяются в соответствии с подпунктом 6.2 пункта 6 настоящего Порядка без учета НДС.</a:t>
            </a:r>
            <a:r>
              <a:rPr kumimoji="0" lang="ru-RU" altLang="ru-RU" sz="600" b="0" i="0" u="none" strike="noStrike" cap="none" normalizeH="0" baseline="0" dirty="0" smtClean="0">
                <a:ln>
                  <a:noFill/>
                </a:ln>
                <a:solidFill>
                  <a:schemeClr val="tx1"/>
                </a:solidFill>
                <a:effectLst/>
              </a:rPr>
              <a:t> </a:t>
            </a:r>
            <a:endParaRPr kumimoji="0" lang="ru-RU" altLang="ru-RU" sz="2000" b="0" i="0" u="none" strike="noStrike" cap="none" normalizeH="0" baseline="0" dirty="0" smtClean="0">
              <a:ln>
                <a:noFill/>
              </a:ln>
              <a:solidFill>
                <a:schemeClr val="tx1"/>
              </a:solidFill>
              <a:effectLst/>
              <a:latin typeface="Arial" panose="020B0604020202020204" pitchFamily="34" charset="0"/>
            </a:endParaRPr>
          </a:p>
        </p:txBody>
      </p:sp>
      <p:pic>
        <p:nvPicPr>
          <p:cNvPr id="7180" name="Picture 12" descr="https://normativ.kontur.ru/image?moduleId=1&amp;imageId=1299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25" y="4170721"/>
            <a:ext cx="446716" cy="31702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11125" y="5012325"/>
            <a:ext cx="11703050" cy="338554"/>
          </a:xfrm>
          <a:prstGeom prst="rect">
            <a:avLst/>
          </a:prstGeom>
          <a:noFill/>
        </p:spPr>
        <p:txBody>
          <a:bodyPr wrap="square" rtlCol="0">
            <a:spAutoFit/>
          </a:bodyPr>
          <a:lstStyle/>
          <a:p>
            <a:r>
              <a:rPr lang="ru-RU" sz="1600" dirty="0" smtClean="0"/>
              <a:t>Рассчитываются на основании КП и данных из реестра контрактов при </a:t>
            </a:r>
            <a:r>
              <a:rPr lang="ru-RU" sz="1600" b="1" dirty="0" smtClean="0"/>
              <a:t>коэффициенте вариации не более 15%</a:t>
            </a:r>
            <a:endParaRPr lang="ru-RU" sz="1600" b="1" dirty="0"/>
          </a:p>
        </p:txBody>
      </p:sp>
    </p:spTree>
    <p:extLst>
      <p:ext uri="{BB962C8B-B14F-4D97-AF65-F5344CB8AC3E}">
        <p14:creationId xmlns:p14="http://schemas.microsoft.com/office/powerpoint/2010/main" val="427223415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81549" y="62012"/>
            <a:ext cx="6915676" cy="523220"/>
          </a:xfrm>
          <a:prstGeom prst="rect">
            <a:avLst/>
          </a:prstGeom>
        </p:spPr>
        <p:txBody>
          <a:bodyPr wrap="none">
            <a:spAutoFit/>
          </a:bodyPr>
          <a:lstStyle/>
          <a:p>
            <a:r>
              <a:rPr lang="ru-RU" sz="2800" b="1" dirty="0"/>
              <a:t>Приказ </a:t>
            </a:r>
            <a:r>
              <a:rPr lang="ru-RU" sz="2800" b="1" dirty="0" err="1"/>
              <a:t>Росгвардии</a:t>
            </a:r>
            <a:r>
              <a:rPr lang="ru-RU" sz="2800" b="1" dirty="0"/>
              <a:t> от 15.02.2021 N 45</a:t>
            </a:r>
            <a:endParaRPr lang="ru-RU" sz="2800" dirty="0"/>
          </a:p>
        </p:txBody>
      </p:sp>
      <p:pic>
        <p:nvPicPr>
          <p:cNvPr id="6145" name="Picture 1" descr="https://normativ.kontur.ru/image?moduleId=1&amp;imageId=1299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5543" y="499402"/>
            <a:ext cx="5746948" cy="773132"/>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s://normativ.kontur.ru/image?moduleId=1&amp;imageId=1299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675" y="1272534"/>
            <a:ext cx="6803858" cy="3429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600303" y="1732754"/>
            <a:ext cx="11553597" cy="47397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1200"/>
              </a:spcAft>
              <a:buClrTx/>
              <a:buSzTx/>
              <a:buFontTx/>
              <a:buNone/>
              <a:tabLst/>
            </a:pPr>
            <a:r>
              <a:rPr kumimoji="0" lang="ru-RU" altLang="ru-RU" sz="1600" b="0" i="0" u="none" strike="noStrike" cap="none" normalizeH="0" baseline="0" dirty="0" smtClean="0">
                <a:ln>
                  <a:noFill/>
                </a:ln>
                <a:solidFill>
                  <a:srgbClr val="000000"/>
                </a:solidFill>
                <a:effectLst/>
                <a:latin typeface="PT Serif"/>
              </a:rPr>
              <a:t>где:</a:t>
            </a:r>
            <a:endParaRPr kumimoji="0" lang="ru-RU" alt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ts val="1200"/>
              </a:spcAft>
              <a:buClrTx/>
              <a:buSzTx/>
              <a:buFontTx/>
              <a:buNone/>
              <a:tabLst/>
            </a:pPr>
            <a:r>
              <a:rPr kumimoji="0" lang="ru-RU" altLang="ru-RU" sz="1600" b="0" i="0" u="none" strike="noStrike" cap="none" normalizeH="0" baseline="0" dirty="0" smtClean="0">
                <a:ln>
                  <a:noFill/>
                </a:ln>
                <a:solidFill>
                  <a:srgbClr val="000000"/>
                </a:solidFill>
                <a:effectLst/>
                <a:latin typeface="PT Serif"/>
              </a:rPr>
              <a:t>   - услуги по реагированию. Определяются в соответствии с пунктом 7 настоящего Порядка без учета НДС;</a:t>
            </a:r>
            <a:endParaRPr kumimoji="0" lang="ru-RU" alt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ts val="1200"/>
              </a:spcAft>
              <a:buClrTx/>
              <a:buSzTx/>
              <a:buFontTx/>
              <a:buNone/>
              <a:tabLst/>
            </a:pPr>
            <a:r>
              <a:rPr kumimoji="0" lang="ru-RU" altLang="ru-RU" sz="1600" b="0" i="0" u="none" strike="noStrike" cap="none" normalizeH="0" baseline="0" dirty="0" smtClean="0">
                <a:ln>
                  <a:noFill/>
                </a:ln>
                <a:solidFill>
                  <a:srgbClr val="000000"/>
                </a:solidFill>
                <a:effectLst/>
                <a:latin typeface="PT Serif"/>
              </a:rPr>
              <a:t>   - объем оказания услуг по реагированию, предусмотренный контрактом;</a:t>
            </a:r>
            <a:endParaRPr kumimoji="0" lang="ru-RU" alt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ts val="1200"/>
              </a:spcAft>
              <a:buClrTx/>
              <a:buSzTx/>
              <a:buFontTx/>
              <a:buNone/>
              <a:tabLst/>
            </a:pPr>
            <a:r>
              <a:rPr kumimoji="0" lang="ru-RU" altLang="ru-RU" sz="1600" b="0" i="0" u="none" strike="noStrike" cap="none" normalizeH="0" baseline="0" dirty="0" smtClean="0">
                <a:ln>
                  <a:noFill/>
                </a:ln>
                <a:solidFill>
                  <a:srgbClr val="000000"/>
                </a:solidFill>
                <a:effectLst/>
                <a:latin typeface="PT Serif"/>
              </a:rPr>
              <a:t>  </a:t>
            </a:r>
            <a:r>
              <a:rPr kumimoji="0" lang="ru-RU" altLang="ru-RU" sz="1800" b="0" i="0" u="none" strike="noStrike" cap="none" normalizeH="0" baseline="0" dirty="0" smtClean="0">
                <a:ln>
                  <a:noFill/>
                </a:ln>
                <a:solidFill>
                  <a:srgbClr val="000000"/>
                </a:solidFill>
                <a:effectLst/>
                <a:latin typeface="PT Serif"/>
              </a:rPr>
              <a:t> </a:t>
            </a:r>
            <a:r>
              <a:rPr kumimoji="0" lang="ru-RU" altLang="ru-RU" sz="1600" b="0" i="0" u="none" strike="noStrike" cap="none" normalizeH="0" baseline="0" dirty="0" smtClean="0">
                <a:ln>
                  <a:noFill/>
                </a:ln>
                <a:solidFill>
                  <a:srgbClr val="000000"/>
                </a:solidFill>
                <a:effectLst/>
                <a:latin typeface="PT Serif"/>
              </a:rPr>
              <a:t>- работы по проектированию. Определяются в соответствии с пунктом 7 настоящего Порядка без учета НДС;</a:t>
            </a:r>
            <a:endParaRPr kumimoji="0" lang="ru-RU" alt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ts val="1200"/>
              </a:spcAft>
              <a:buClrTx/>
              <a:buSzTx/>
              <a:buFontTx/>
              <a:buNone/>
              <a:tabLst/>
            </a:pPr>
            <a:r>
              <a:rPr kumimoji="0" lang="ru-RU" altLang="ru-RU" sz="1600" b="0" i="0" u="none" strike="noStrike" cap="none" normalizeH="0" baseline="0" dirty="0" smtClean="0">
                <a:ln>
                  <a:noFill/>
                </a:ln>
                <a:solidFill>
                  <a:srgbClr val="000000"/>
                </a:solidFill>
                <a:effectLst/>
                <a:latin typeface="PT Serif"/>
              </a:rPr>
              <a:t>   - объем выполнения работ по проектированию, предусмотренный контрактом;</a:t>
            </a:r>
            <a:endParaRPr kumimoji="0" lang="ru-RU" alt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ts val="1200"/>
              </a:spcAft>
              <a:buClrTx/>
              <a:buSzTx/>
              <a:buFontTx/>
              <a:buNone/>
              <a:tabLst/>
            </a:pPr>
            <a:r>
              <a:rPr kumimoji="0" lang="ru-RU" altLang="ru-RU" sz="1600" b="0" i="0" u="none" strike="noStrike" cap="none" normalizeH="0" baseline="0" dirty="0" smtClean="0">
                <a:ln>
                  <a:noFill/>
                </a:ln>
                <a:solidFill>
                  <a:srgbClr val="000000"/>
                </a:solidFill>
                <a:effectLst/>
                <a:latin typeface="PT Serif"/>
              </a:rPr>
              <a:t>   - услуги по эксплуатационному обслуживанию. Определяются в соответствии с пунктом 7 настоящего Порядка без учета НДС;</a:t>
            </a:r>
            <a:endParaRPr kumimoji="0" lang="ru-RU" alt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ts val="1200"/>
              </a:spcAft>
              <a:buClrTx/>
              <a:buSzTx/>
              <a:buFontTx/>
              <a:buNone/>
              <a:tabLst/>
            </a:pPr>
            <a:r>
              <a:rPr kumimoji="0" lang="ru-RU" altLang="ru-RU" sz="1600" b="0" i="0" u="none" strike="noStrike" cap="none" normalizeH="0" baseline="0" dirty="0" smtClean="0">
                <a:ln>
                  <a:noFill/>
                </a:ln>
                <a:solidFill>
                  <a:srgbClr val="000000"/>
                </a:solidFill>
                <a:effectLst/>
                <a:latin typeface="PT Serif"/>
              </a:rPr>
              <a:t>  </a:t>
            </a:r>
            <a:r>
              <a:rPr kumimoji="0" lang="ru-RU" altLang="ru-RU" sz="1800" b="0" i="0" u="none" strike="noStrike" cap="none" normalizeH="0" baseline="0" dirty="0" smtClean="0">
                <a:ln>
                  <a:noFill/>
                </a:ln>
                <a:solidFill>
                  <a:srgbClr val="000000"/>
                </a:solidFill>
                <a:effectLst/>
                <a:latin typeface="PT Serif"/>
              </a:rPr>
              <a:t> </a:t>
            </a:r>
            <a:r>
              <a:rPr kumimoji="0" lang="ru-RU" altLang="ru-RU" sz="1600" b="0" i="0" u="none" strike="noStrike" cap="none" normalizeH="0" baseline="0" dirty="0" smtClean="0">
                <a:ln>
                  <a:noFill/>
                </a:ln>
                <a:solidFill>
                  <a:srgbClr val="000000"/>
                </a:solidFill>
                <a:effectLst/>
                <a:latin typeface="PT Serif"/>
              </a:rPr>
              <a:t>- объем оказания услуг по эксплуатационному обслуживанию, предусмотренный контрактом;</a:t>
            </a:r>
            <a:endParaRPr kumimoji="0" lang="ru-RU" alt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ts val="1200"/>
              </a:spcAft>
              <a:buClrTx/>
              <a:buSzTx/>
              <a:buFontTx/>
              <a:buNone/>
              <a:tabLst/>
            </a:pPr>
            <a:r>
              <a:rPr kumimoji="0" lang="ru-RU" altLang="ru-RU" sz="1600" b="0" i="0" u="none" strike="noStrike" cap="none" normalizeH="0" baseline="0" dirty="0" smtClean="0">
                <a:ln>
                  <a:noFill/>
                </a:ln>
                <a:solidFill>
                  <a:srgbClr val="000000"/>
                </a:solidFill>
                <a:effectLst/>
                <a:latin typeface="PT Serif"/>
              </a:rPr>
              <a:t>   - работы по монтажу. Определяются в соответствии с пунктом 7 настоящего Порядка без учета НДС;</a:t>
            </a:r>
            <a:endParaRPr kumimoji="0" lang="ru-RU" alt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ts val="1200"/>
              </a:spcAft>
              <a:buClrTx/>
              <a:buSzTx/>
              <a:buFontTx/>
              <a:buNone/>
              <a:tabLst/>
            </a:pPr>
            <a:r>
              <a:rPr kumimoji="0" lang="ru-RU" altLang="ru-RU" sz="1600" b="0" i="0" u="none" strike="noStrike" cap="none" normalizeH="0" baseline="0" dirty="0" smtClean="0">
                <a:ln>
                  <a:noFill/>
                </a:ln>
                <a:solidFill>
                  <a:srgbClr val="000000"/>
                </a:solidFill>
                <a:effectLst/>
                <a:latin typeface="PT Serif"/>
              </a:rPr>
              <a:t>   - объем выполнения работ по монтажу, предусмотренный контрактом;</a:t>
            </a:r>
            <a:endParaRPr kumimoji="0" lang="ru-RU" alt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ts val="1200"/>
              </a:spcAft>
              <a:buClrTx/>
              <a:buSzTx/>
              <a:buFontTx/>
              <a:buNone/>
              <a:tabLst/>
            </a:pPr>
            <a:r>
              <a:rPr kumimoji="0" lang="ru-RU" altLang="ru-RU" sz="1600" b="0" i="0" u="none" strike="noStrike" cap="none" normalizeH="0" baseline="0" dirty="0" smtClean="0">
                <a:ln>
                  <a:noFill/>
                </a:ln>
                <a:solidFill>
                  <a:srgbClr val="000000"/>
                </a:solidFill>
                <a:effectLst/>
                <a:latin typeface="PT Serif"/>
              </a:rPr>
              <a:t>   - цена оборудования технических средств охраны, поставляемого заказчику, в случае если поставка такого оборудования предусмотрена контрактом. Определяется в соответствии с пунктом 7 настоящего Порядка без учета НДС.</a:t>
            </a:r>
          </a:p>
        </p:txBody>
      </p:sp>
      <p:pic>
        <p:nvPicPr>
          <p:cNvPr id="9220" name="Picture 4" descr="https://normativ.kontur.ru/image?moduleId=1&amp;imageId=1299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378" y="2162968"/>
            <a:ext cx="322262" cy="310096"/>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https://normativ.kontur.ru/image?moduleId=1&amp;imageId=1299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636" y="2573077"/>
            <a:ext cx="322262" cy="32419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s://normativ.kontur.ru/image?moduleId=1&amp;imageId=12999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629" y="2941041"/>
            <a:ext cx="322262" cy="338288"/>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https://normativ.kontur.ru/image?moduleId=1&amp;imageId=12999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648" y="3386412"/>
            <a:ext cx="336273" cy="310096"/>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s://normativ.kontur.ru/image?moduleId=1&amp;imageId=12999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9378" y="3769533"/>
            <a:ext cx="420342" cy="324192"/>
          </a:xfrm>
          <a:prstGeom prst="rect">
            <a:avLst/>
          </a:prstGeom>
          <a:noFill/>
          <a:extLst>
            <a:ext uri="{909E8E84-426E-40DD-AFC4-6F175D3DCCD1}">
              <a14:hiddenFill xmlns:a14="http://schemas.microsoft.com/office/drawing/2010/main">
                <a:solidFill>
                  <a:srgbClr val="FFFFFF"/>
                </a:solidFill>
              </a14:hiddenFill>
            </a:ext>
          </a:extLst>
        </p:spPr>
      </p:pic>
      <p:pic>
        <p:nvPicPr>
          <p:cNvPr id="9225" name="Picture 9" descr="https://normativ.kontur.ru/image?moduleId=1&amp;imageId=12999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7555" y="4460909"/>
            <a:ext cx="434352" cy="338287"/>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https://normativ.kontur.ru/image?moduleId=1&amp;imageId=12999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636" y="4887373"/>
            <a:ext cx="350285" cy="324191"/>
          </a:xfrm>
          <a:prstGeom prst="rect">
            <a:avLst/>
          </a:prstGeom>
          <a:noFill/>
          <a:extLst>
            <a:ext uri="{909E8E84-426E-40DD-AFC4-6F175D3DCCD1}">
              <a14:hiddenFill xmlns:a14="http://schemas.microsoft.com/office/drawing/2010/main">
                <a:solidFill>
                  <a:srgbClr val="FFFFFF"/>
                </a:solidFill>
              </a14:hiddenFill>
            </a:ext>
          </a:extLst>
        </p:spPr>
      </p:pic>
      <p:pic>
        <p:nvPicPr>
          <p:cNvPr id="9227" name="Picture 11" descr="https://normativ.kontur.ru/image?moduleId=1&amp;imageId=12999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7555" y="5273027"/>
            <a:ext cx="378307" cy="29600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https://normativ.kontur.ru/image?moduleId=1&amp;imageId=12999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4670" y="5627688"/>
            <a:ext cx="322262" cy="31009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 стрелкой 4"/>
          <p:cNvCxnSpPr/>
          <p:nvPr/>
        </p:nvCxnSpPr>
        <p:spPr>
          <a:xfrm flipH="1">
            <a:off x="3108325" y="981075"/>
            <a:ext cx="3587750" cy="3270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739761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81549" y="62012"/>
            <a:ext cx="6915676" cy="523220"/>
          </a:xfrm>
          <a:prstGeom prst="rect">
            <a:avLst/>
          </a:prstGeom>
        </p:spPr>
        <p:txBody>
          <a:bodyPr wrap="none">
            <a:spAutoFit/>
          </a:bodyPr>
          <a:lstStyle/>
          <a:p>
            <a:r>
              <a:rPr lang="ru-RU" sz="2800" b="1" dirty="0"/>
              <a:t>Приказ </a:t>
            </a:r>
            <a:r>
              <a:rPr lang="ru-RU" sz="2800" b="1" dirty="0" err="1"/>
              <a:t>Росгвардии</a:t>
            </a:r>
            <a:r>
              <a:rPr lang="ru-RU" sz="2800" b="1" dirty="0"/>
              <a:t> от 15.02.2021 N 45</a:t>
            </a:r>
            <a:endParaRPr lang="ru-RU" sz="2800" dirty="0"/>
          </a:p>
        </p:txBody>
      </p:sp>
      <p:pic>
        <p:nvPicPr>
          <p:cNvPr id="6145" name="Picture 1" descr="https://normativ.kontur.ru/image?moduleId=1&amp;imageId=1299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5543" y="499402"/>
            <a:ext cx="5746948" cy="773132"/>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s://normativ.kontur.ru/image?moduleId=1&amp;imageId=1299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675" y="1272534"/>
            <a:ext cx="6803858" cy="342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8655" y="2228850"/>
            <a:ext cx="11932463" cy="646331"/>
          </a:xfrm>
          <a:prstGeom prst="rect">
            <a:avLst/>
          </a:prstGeom>
          <a:noFill/>
        </p:spPr>
        <p:txBody>
          <a:bodyPr wrap="square" rtlCol="0">
            <a:spAutoFit/>
          </a:bodyPr>
          <a:lstStyle/>
          <a:p>
            <a:r>
              <a:rPr lang="ru-RU" sz="1800" b="1" dirty="0" smtClean="0"/>
              <a:t>Если требуется рассчитать только НМЦК на реагирование по тревожной кнопке в 2026 году, то расчет будет выглядеть следующим образом:</a:t>
            </a:r>
            <a:endParaRPr lang="ru-RU" sz="1800" b="1" dirty="0"/>
          </a:p>
        </p:txBody>
      </p:sp>
      <p:sp>
        <p:nvSpPr>
          <p:cNvPr id="6" name="TextBox 5"/>
          <p:cNvSpPr txBox="1"/>
          <p:nvPr/>
        </p:nvSpPr>
        <p:spPr>
          <a:xfrm>
            <a:off x="118655" y="2916152"/>
            <a:ext cx="9310773" cy="369332"/>
          </a:xfrm>
          <a:prstGeom prst="rect">
            <a:avLst/>
          </a:prstGeom>
          <a:noFill/>
        </p:spPr>
        <p:txBody>
          <a:bodyPr wrap="square" rtlCol="0">
            <a:spAutoFit/>
          </a:bodyPr>
          <a:lstStyle/>
          <a:p>
            <a:r>
              <a:rPr lang="ru-RU" sz="1800" dirty="0" smtClean="0"/>
              <a:t>НМЦК = С</a:t>
            </a:r>
            <a:r>
              <a:rPr lang="ru-RU" sz="1600" dirty="0" smtClean="0"/>
              <a:t>р</a:t>
            </a:r>
            <a:r>
              <a:rPr lang="ru-RU" sz="1800" dirty="0" smtClean="0"/>
              <a:t>*</a:t>
            </a:r>
            <a:r>
              <a:rPr lang="ru-RU" sz="1800" dirty="0" err="1" smtClean="0"/>
              <a:t>К</a:t>
            </a:r>
            <a:r>
              <a:rPr lang="ru-RU" sz="1600" dirty="0" err="1" smtClean="0"/>
              <a:t>р</a:t>
            </a:r>
            <a:r>
              <a:rPr lang="ru-RU" sz="1800" dirty="0" smtClean="0"/>
              <a:t>*</a:t>
            </a:r>
            <a:r>
              <a:rPr lang="en-US" sz="1800" dirty="0" smtClean="0"/>
              <a:t>I</a:t>
            </a:r>
            <a:r>
              <a:rPr lang="ru-RU" sz="1600" dirty="0" err="1" smtClean="0"/>
              <a:t>инфл</a:t>
            </a:r>
            <a:r>
              <a:rPr lang="ru-RU" sz="1800" dirty="0" err="1" smtClean="0"/>
              <a:t>+НДС</a:t>
            </a:r>
            <a:endParaRPr lang="ru-RU" sz="1800" dirty="0"/>
          </a:p>
        </p:txBody>
      </p:sp>
      <p:sp>
        <p:nvSpPr>
          <p:cNvPr id="7" name="TextBox 6"/>
          <p:cNvSpPr txBox="1"/>
          <p:nvPr/>
        </p:nvSpPr>
        <p:spPr>
          <a:xfrm>
            <a:off x="149224" y="3340557"/>
            <a:ext cx="11871326" cy="1754326"/>
          </a:xfrm>
          <a:prstGeom prst="rect">
            <a:avLst/>
          </a:prstGeom>
          <a:noFill/>
        </p:spPr>
        <p:txBody>
          <a:bodyPr wrap="square" rtlCol="0">
            <a:spAutoFit/>
          </a:bodyPr>
          <a:lstStyle/>
          <a:p>
            <a:r>
              <a:rPr lang="ru-RU" sz="1800" dirty="0" smtClean="0"/>
              <a:t>С</a:t>
            </a:r>
            <a:r>
              <a:rPr lang="ru-RU" sz="1600" dirty="0" smtClean="0"/>
              <a:t>р</a:t>
            </a:r>
            <a:r>
              <a:rPr lang="ru-RU" sz="1800" dirty="0" smtClean="0"/>
              <a:t> = среднеарифметической от полученных цен по запросам КП и (недостаточности информации) </a:t>
            </a:r>
            <a:r>
              <a:rPr lang="ru-RU" sz="1800" dirty="0" err="1" smtClean="0"/>
              <a:t>сведний</a:t>
            </a:r>
            <a:r>
              <a:rPr lang="ru-RU" sz="1800" dirty="0" smtClean="0"/>
              <a:t> из реестра контрактов</a:t>
            </a:r>
          </a:p>
          <a:p>
            <a:r>
              <a:rPr lang="ru-RU" sz="1800" dirty="0" err="1" smtClean="0"/>
              <a:t>К</a:t>
            </a:r>
            <a:r>
              <a:rPr lang="ru-RU" sz="1600" dirty="0" err="1" smtClean="0"/>
              <a:t>р</a:t>
            </a:r>
            <a:r>
              <a:rPr lang="ru-RU" sz="1800" dirty="0" smtClean="0"/>
              <a:t> = </a:t>
            </a:r>
            <a:r>
              <a:rPr lang="ru-RU" altLang="ru-RU" sz="1800" dirty="0">
                <a:latin typeface="PT Serif"/>
              </a:rPr>
              <a:t>объем оказания услуг по реагированию, предусмотренный </a:t>
            </a:r>
            <a:r>
              <a:rPr lang="ru-RU" altLang="ru-RU" sz="1800" dirty="0" smtClean="0">
                <a:latin typeface="PT Serif"/>
              </a:rPr>
              <a:t>контрактом</a:t>
            </a:r>
          </a:p>
          <a:p>
            <a:r>
              <a:rPr lang="en-US" sz="1800" dirty="0"/>
              <a:t>I</a:t>
            </a:r>
            <a:r>
              <a:rPr lang="ru-RU" sz="1600" dirty="0" err="1" smtClean="0"/>
              <a:t>инфл</a:t>
            </a:r>
            <a:r>
              <a:rPr lang="ru-RU" sz="1800" dirty="0" smtClean="0"/>
              <a:t> = 1 (т.к. расчет НМЦК совпадает со сроком начала действия контракта и рассчитывается только на 2026 год)</a:t>
            </a:r>
          </a:p>
          <a:p>
            <a:r>
              <a:rPr lang="ru-RU" sz="1800" dirty="0" smtClean="0"/>
              <a:t>НДС = 22% = С</a:t>
            </a:r>
            <a:r>
              <a:rPr lang="ru-RU" sz="1600" dirty="0" smtClean="0"/>
              <a:t>р</a:t>
            </a:r>
            <a:r>
              <a:rPr lang="ru-RU" sz="1800" dirty="0" smtClean="0"/>
              <a:t>*</a:t>
            </a:r>
            <a:r>
              <a:rPr lang="ru-RU" sz="1800" dirty="0" err="1" smtClean="0"/>
              <a:t>К</a:t>
            </a:r>
            <a:r>
              <a:rPr lang="ru-RU" sz="1600" dirty="0" err="1" smtClean="0"/>
              <a:t>р</a:t>
            </a:r>
            <a:r>
              <a:rPr lang="ru-RU" sz="1800" dirty="0" smtClean="0"/>
              <a:t>*</a:t>
            </a:r>
            <a:r>
              <a:rPr lang="en-US" sz="1800" dirty="0" smtClean="0"/>
              <a:t>I</a:t>
            </a:r>
            <a:r>
              <a:rPr lang="ru-RU" sz="1600" dirty="0" err="1" smtClean="0"/>
              <a:t>инфл</a:t>
            </a:r>
            <a:r>
              <a:rPr lang="ru-RU" sz="1800" dirty="0" smtClean="0"/>
              <a:t>*0,22 = С</a:t>
            </a:r>
            <a:r>
              <a:rPr lang="ru-RU" sz="1600" dirty="0" smtClean="0"/>
              <a:t>р</a:t>
            </a:r>
            <a:r>
              <a:rPr lang="ru-RU" sz="1800" dirty="0" smtClean="0"/>
              <a:t>*</a:t>
            </a:r>
            <a:r>
              <a:rPr lang="ru-RU" sz="1800" dirty="0" err="1" smtClean="0"/>
              <a:t>К</a:t>
            </a:r>
            <a:r>
              <a:rPr lang="ru-RU" sz="1600" dirty="0" err="1" smtClean="0"/>
              <a:t>р</a:t>
            </a:r>
            <a:r>
              <a:rPr lang="ru-RU" sz="1800" dirty="0" smtClean="0"/>
              <a:t>*1*0,22</a:t>
            </a:r>
            <a:endParaRPr lang="ru-RU" sz="1800" dirty="0"/>
          </a:p>
        </p:txBody>
      </p:sp>
      <p:sp>
        <p:nvSpPr>
          <p:cNvPr id="19" name="TextBox 18"/>
          <p:cNvSpPr txBox="1"/>
          <p:nvPr/>
        </p:nvSpPr>
        <p:spPr>
          <a:xfrm>
            <a:off x="118655" y="5329152"/>
            <a:ext cx="9310773" cy="400110"/>
          </a:xfrm>
          <a:prstGeom prst="rect">
            <a:avLst/>
          </a:prstGeom>
          <a:noFill/>
        </p:spPr>
        <p:txBody>
          <a:bodyPr wrap="square" rtlCol="0">
            <a:spAutoFit/>
          </a:bodyPr>
          <a:lstStyle/>
          <a:p>
            <a:r>
              <a:rPr lang="ru-RU" sz="1800" dirty="0" smtClean="0"/>
              <a:t>НМЦК = (С</a:t>
            </a:r>
            <a:r>
              <a:rPr lang="ru-RU" sz="1600" dirty="0" smtClean="0"/>
              <a:t>р</a:t>
            </a:r>
            <a:r>
              <a:rPr lang="ru-RU" sz="1800" dirty="0" smtClean="0"/>
              <a:t>*</a:t>
            </a:r>
            <a:r>
              <a:rPr lang="ru-RU" sz="1800" dirty="0" err="1" smtClean="0"/>
              <a:t>К</a:t>
            </a:r>
            <a:r>
              <a:rPr lang="ru-RU" sz="1600" dirty="0" err="1" smtClean="0"/>
              <a:t>р</a:t>
            </a:r>
            <a:r>
              <a:rPr lang="ru-RU" sz="1600" dirty="0" smtClean="0"/>
              <a:t>)+</a:t>
            </a:r>
            <a:r>
              <a:rPr lang="ru-RU" sz="1800" dirty="0" smtClean="0"/>
              <a:t>(С</a:t>
            </a:r>
            <a:r>
              <a:rPr lang="ru-RU" sz="1600" dirty="0" smtClean="0"/>
              <a:t>р</a:t>
            </a:r>
            <a:r>
              <a:rPr lang="ru-RU" sz="1800" dirty="0" smtClean="0"/>
              <a:t>*</a:t>
            </a:r>
            <a:r>
              <a:rPr lang="ru-RU" sz="1800" dirty="0" err="1" smtClean="0"/>
              <a:t>К</a:t>
            </a:r>
            <a:r>
              <a:rPr lang="ru-RU" sz="1600" dirty="0" err="1" smtClean="0"/>
              <a:t>р</a:t>
            </a:r>
            <a:r>
              <a:rPr lang="ru-RU" sz="1600" dirty="0" smtClean="0"/>
              <a:t>)*0,22</a:t>
            </a:r>
            <a:r>
              <a:rPr lang="en-US" sz="1600" dirty="0" smtClean="0"/>
              <a:t> = </a:t>
            </a:r>
            <a:r>
              <a:rPr lang="ru-RU" sz="2000" dirty="0"/>
              <a:t>(С</a:t>
            </a:r>
            <a:r>
              <a:rPr lang="ru-RU" sz="1800" dirty="0"/>
              <a:t>р</a:t>
            </a:r>
            <a:r>
              <a:rPr lang="ru-RU" sz="2000" dirty="0"/>
              <a:t>*</a:t>
            </a:r>
            <a:r>
              <a:rPr lang="ru-RU" sz="2000" dirty="0" err="1"/>
              <a:t>К</a:t>
            </a:r>
            <a:r>
              <a:rPr lang="ru-RU" sz="1800" dirty="0" err="1"/>
              <a:t>р</a:t>
            </a:r>
            <a:r>
              <a:rPr lang="ru-RU" sz="1800" dirty="0" smtClean="0"/>
              <a:t>)*</a:t>
            </a:r>
            <a:r>
              <a:rPr lang="en-US" sz="1800" dirty="0" smtClean="0"/>
              <a:t>1</a:t>
            </a:r>
            <a:r>
              <a:rPr lang="ru-RU" sz="1800" dirty="0" smtClean="0"/>
              <a:t>,22</a:t>
            </a:r>
            <a:r>
              <a:rPr lang="en-US" sz="1800" dirty="0" smtClean="0"/>
              <a:t> </a:t>
            </a:r>
            <a:endParaRPr lang="ru-RU" sz="1800" dirty="0"/>
          </a:p>
        </p:txBody>
      </p:sp>
    </p:spTree>
    <p:extLst>
      <p:ext uri="{BB962C8B-B14F-4D97-AF65-F5344CB8AC3E}">
        <p14:creationId xmlns:p14="http://schemas.microsoft.com/office/powerpoint/2010/main" val="391319046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81549" y="62012"/>
            <a:ext cx="6915676" cy="523220"/>
          </a:xfrm>
          <a:prstGeom prst="rect">
            <a:avLst/>
          </a:prstGeom>
        </p:spPr>
        <p:txBody>
          <a:bodyPr wrap="none">
            <a:spAutoFit/>
          </a:bodyPr>
          <a:lstStyle/>
          <a:p>
            <a:r>
              <a:rPr lang="ru-RU" sz="2800" b="1" dirty="0"/>
              <a:t>Приказ </a:t>
            </a:r>
            <a:r>
              <a:rPr lang="ru-RU" sz="2800" b="1" dirty="0" err="1"/>
              <a:t>Росгвардии</a:t>
            </a:r>
            <a:r>
              <a:rPr lang="ru-RU" sz="2800" b="1" dirty="0"/>
              <a:t> от 15.02.2021 N 45</a:t>
            </a:r>
            <a:endParaRPr lang="ru-RU" sz="2800" dirty="0"/>
          </a:p>
        </p:txBody>
      </p:sp>
      <p:pic>
        <p:nvPicPr>
          <p:cNvPr id="6145" name="Picture 1" descr="https://normativ.kontur.ru/image?moduleId=1&amp;imageId=1299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5543" y="499402"/>
            <a:ext cx="5746948" cy="773132"/>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s://normativ.kontur.ru/image?moduleId=1&amp;imageId=1299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8013" y="1378136"/>
            <a:ext cx="6250937" cy="422089"/>
          </a:xfrm>
          <a:prstGeom prst="rect">
            <a:avLst/>
          </a:prstGeom>
          <a:noFill/>
          <a:extLst>
            <a:ext uri="{909E8E84-426E-40DD-AFC4-6F175D3DCCD1}">
              <a14:hiddenFill xmlns:a14="http://schemas.microsoft.com/office/drawing/2010/main">
                <a:solidFill>
                  <a:srgbClr val="FFFFFF"/>
                </a:solidFill>
              </a14:hiddenFill>
            </a:ext>
          </a:extLst>
        </p:spPr>
      </p:pic>
      <p:cxnSp>
        <p:nvCxnSpPr>
          <p:cNvPr id="4" name="Прямая со стрелкой 3"/>
          <p:cNvCxnSpPr/>
          <p:nvPr/>
        </p:nvCxnSpPr>
        <p:spPr>
          <a:xfrm flipH="1">
            <a:off x="3400425" y="958850"/>
            <a:ext cx="1450975" cy="5048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Rectangle 3"/>
          <p:cNvSpPr>
            <a:spLocks noChangeArrowheads="1"/>
          </p:cNvSpPr>
          <p:nvPr/>
        </p:nvSpPr>
        <p:spPr bwMode="auto">
          <a:xfrm>
            <a:off x="44450" y="1878407"/>
            <a:ext cx="8188460"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rgbClr val="000000"/>
                </a:solidFill>
                <a:effectLst/>
                <a:latin typeface="PT Serif"/>
              </a:rPr>
              <a:t>БЗП - базовая заработная плата работника (рублей/час), которая рассчитывается по формуле:</a:t>
            </a:r>
            <a:endParaRPr kumimoji="0" lang="ru-RU" altLang="ru-RU" sz="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rgbClr val="000000"/>
                </a:solidFill>
                <a:effectLst/>
                <a:latin typeface="PT Serif"/>
              </a:rPr>
              <a:t> </a:t>
            </a:r>
            <a:endParaRPr kumimoji="0" lang="ru-RU" altLang="ru-RU" sz="2800" b="0" i="0" u="none" strike="noStrike" cap="none" normalizeH="0" baseline="0" dirty="0" smtClean="0">
              <a:ln>
                <a:noFill/>
              </a:ln>
              <a:solidFill>
                <a:srgbClr val="000000"/>
              </a:solidFill>
              <a:effectLst/>
              <a:latin typeface="PT Serif"/>
            </a:endParaRPr>
          </a:p>
        </p:txBody>
      </p:sp>
      <p:pic>
        <p:nvPicPr>
          <p:cNvPr id="10244" name="Picture 4" descr="https://normativ.kontur.ru/image?moduleId=1&amp;imageId=1299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1500" y="1827954"/>
            <a:ext cx="1276350" cy="523304"/>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69849" y="2256579"/>
            <a:ext cx="11496675" cy="2462213"/>
          </a:xfrm>
          <a:prstGeom prst="rect">
            <a:avLst/>
          </a:prstGeom>
        </p:spPr>
        <p:txBody>
          <a:bodyPr wrap="square">
            <a:spAutoFit/>
          </a:bodyPr>
          <a:lstStyle/>
          <a:p>
            <a:r>
              <a:rPr lang="ru-RU" dirty="0"/>
              <a:t>где:</a:t>
            </a:r>
          </a:p>
          <a:p>
            <a:endParaRPr lang="ru-RU" dirty="0"/>
          </a:p>
          <a:p>
            <a:r>
              <a:rPr lang="ru-RU" dirty="0"/>
              <a:t>МРОТ - минимальный размер оплаты труда, установленный на дату расчета НМЦК в соответствии со статьей 133 Трудового кодекса Российской Федерации (Собрание законодательства Российской Федерации, 2002, N 1, ст. 3; 2007, N 17, ст. 1930). При отсутствии на территории соответствующего субъекта Российской Федерации регионального соглашения, заключенного в рамках реализации статьи 47 Трудового кодекса Российской Федерации (Собрание законодательства Российской Федерации, 2002, N 1, ст. 3; 2014, N 48, ст. 6639), используется значение МРОТ в соответствии с Федеральным законом от 19 июня 2000 г. N 82-ФЗ "О минимальном размере оплаты труда" (Собрание законодательства Российской Федерации, 2000, N 26, ст. 2729; 2021, N 1, ст. 12);</a:t>
            </a:r>
          </a:p>
          <a:p>
            <a:endParaRPr lang="ru-RU" dirty="0"/>
          </a:p>
          <a:p>
            <a:r>
              <a:rPr lang="ru-RU" dirty="0"/>
              <a:t>СНР - среднемесячное количество рабочих часов одного работника поста охраны. </a:t>
            </a:r>
            <a:r>
              <a:rPr lang="ru-RU" b="1" dirty="0"/>
              <a:t>Определяется по производственному календарю (для 40-часовой пятидневной рабочей недели) </a:t>
            </a:r>
            <a:r>
              <a:rPr lang="ru-RU" b="1" dirty="0">
                <a:solidFill>
                  <a:srgbClr val="FF0000"/>
                </a:solidFill>
              </a:rPr>
              <a:t>на год, в котором производится расчет НМЦК</a:t>
            </a:r>
            <a:r>
              <a:rPr lang="ru-RU" dirty="0"/>
              <a:t>;</a:t>
            </a:r>
          </a:p>
        </p:txBody>
      </p:sp>
      <p:sp>
        <p:nvSpPr>
          <p:cNvPr id="11" name="Rectangle 5"/>
          <p:cNvSpPr>
            <a:spLocks noChangeArrowheads="1"/>
          </p:cNvSpPr>
          <p:nvPr/>
        </p:nvSpPr>
        <p:spPr bwMode="auto">
          <a:xfrm>
            <a:off x="366712" y="4739103"/>
            <a:ext cx="1182528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smtClean="0">
                <a:ln>
                  <a:noFill/>
                </a:ln>
                <a:solidFill>
                  <a:schemeClr val="tx1"/>
                </a:solidFill>
                <a:effectLst/>
                <a:latin typeface="Arial" panose="020B0604020202020204" pitchFamily="34" charset="0"/>
              </a:rPr>
              <a:t>  </a:t>
            </a:r>
            <a:r>
              <a:rPr kumimoji="0" lang="ru-RU" altLang="ru-RU" sz="1600" b="0" i="0" u="none" strike="noStrike" cap="none" normalizeH="0" baseline="0" dirty="0" smtClean="0">
                <a:ln>
                  <a:noFill/>
                </a:ln>
                <a:solidFill>
                  <a:srgbClr val="000000"/>
                </a:solidFill>
                <a:effectLst/>
                <a:latin typeface="PT Serif"/>
              </a:rPr>
              <a:t> - доплата за работу в ночное время, порядок и размер которой установлены Правительством Российской Федерации. Определяется по производственному календарю (для 40-часовой пятидневной рабочей недели) на год, в котором производится расчет НМЦК.</a:t>
            </a:r>
          </a:p>
          <a:p>
            <a:pPr lvl="0">
              <a:buClrTx/>
            </a:pPr>
            <a:r>
              <a:rPr kumimoji="0" lang="ru-RU" altLang="ru-RU" sz="1600" b="0" i="0" u="none" strike="noStrike" cap="none" normalizeH="0" baseline="0" dirty="0" smtClean="0">
                <a:ln>
                  <a:noFill/>
                </a:ln>
                <a:solidFill>
                  <a:srgbClr val="000000"/>
                </a:solidFill>
                <a:effectLst/>
                <a:latin typeface="PT Serif"/>
              </a:rPr>
              <a:t>Ст. 154 Трудового</a:t>
            </a:r>
            <a:r>
              <a:rPr lang="ru-RU" altLang="ru-RU" sz="1600" dirty="0">
                <a:solidFill>
                  <a:srgbClr val="000000"/>
                </a:solidFill>
                <a:latin typeface="PT Serif"/>
              </a:rPr>
              <a:t> кодекса РФ и ПП РФ №436 от 04.04.2025 - в ночное время (с 22 часов до 6 часов) составляет 20 процентов часовой тарифной ставки (оклада (должностного оклада), рассчитанного за час работы) за каждый час работы в ночное </a:t>
            </a:r>
            <a:r>
              <a:rPr lang="ru-RU" altLang="ru-RU" sz="1600" dirty="0" smtClean="0">
                <a:solidFill>
                  <a:srgbClr val="000000"/>
                </a:solidFill>
                <a:latin typeface="PT Serif"/>
              </a:rPr>
              <a:t>время.</a:t>
            </a:r>
            <a:endParaRPr lang="ru-RU" altLang="ru-RU" sz="1600" dirty="0">
              <a:solidFill>
                <a:srgbClr val="000000"/>
              </a:solidFill>
              <a:latin typeface="PT Serif"/>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000000"/>
                </a:solidFill>
                <a:effectLst/>
                <a:latin typeface="PT Serif"/>
              </a:rPr>
              <a:t>Не применяется в случае отсутствия режима работы поста охраны в ночное время</a:t>
            </a:r>
            <a:r>
              <a:rPr kumimoji="0" lang="ru-RU" altLang="ru-RU" sz="1600" b="0" i="0" u="none" strike="noStrike" cap="none" normalizeH="0" baseline="0" dirty="0" smtClean="0">
                <a:ln>
                  <a:noFill/>
                </a:ln>
                <a:solidFill>
                  <a:srgbClr val="000000"/>
                </a:solidFill>
                <a:effectLst/>
                <a:latin typeface="PT Serif"/>
              </a:rPr>
              <a:t>;</a:t>
            </a:r>
            <a:r>
              <a:rPr kumimoji="0" lang="ru-RU" altLang="ru-RU" sz="600" b="0" i="0" u="none" strike="noStrike" cap="none" normalizeH="0" baseline="0" dirty="0" smtClean="0">
                <a:ln>
                  <a:noFill/>
                </a:ln>
                <a:solidFill>
                  <a:schemeClr val="tx1"/>
                </a:solidFill>
                <a:effectLst/>
              </a:rPr>
              <a:t> </a:t>
            </a:r>
            <a:endParaRPr kumimoji="0" lang="ru-RU" altLang="ru-RU" sz="2400" b="0" i="0" u="none" strike="noStrike" cap="none" normalizeH="0" baseline="0" dirty="0" smtClean="0">
              <a:ln>
                <a:noFill/>
              </a:ln>
              <a:solidFill>
                <a:schemeClr val="tx1"/>
              </a:solidFill>
              <a:effectLst/>
              <a:latin typeface="Arial" panose="020B0604020202020204" pitchFamily="34" charset="0"/>
            </a:endParaRPr>
          </a:p>
        </p:txBody>
      </p:sp>
      <p:pic>
        <p:nvPicPr>
          <p:cNvPr id="10246" name="Picture 6" descr="https://normativ.kontur.ru/image?moduleId=1&amp;imageId=1299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040" y="4867773"/>
            <a:ext cx="357343" cy="3023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3897" y="1257437"/>
            <a:ext cx="2327910" cy="523220"/>
          </a:xfrm>
          <a:prstGeom prst="rect">
            <a:avLst/>
          </a:prstGeom>
          <a:noFill/>
          <a:ln>
            <a:solidFill>
              <a:srgbClr val="BC3472"/>
            </a:solidFill>
          </a:ln>
        </p:spPr>
        <p:txBody>
          <a:bodyPr wrap="square" rtlCol="0">
            <a:spAutoFit/>
          </a:bodyPr>
          <a:lstStyle/>
          <a:p>
            <a:pPr algn="r"/>
            <a:r>
              <a:rPr lang="ru-RU" b="1" dirty="0" smtClean="0"/>
              <a:t>Прямые затраты на работу одного поста</a:t>
            </a:r>
            <a:endParaRPr lang="ru-RU" b="1" dirty="0"/>
          </a:p>
        </p:txBody>
      </p:sp>
    </p:spTree>
    <p:extLst>
      <p:ext uri="{BB962C8B-B14F-4D97-AF65-F5344CB8AC3E}">
        <p14:creationId xmlns:p14="http://schemas.microsoft.com/office/powerpoint/2010/main" val="147539099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81549" y="62012"/>
            <a:ext cx="6915676" cy="523220"/>
          </a:xfrm>
          <a:prstGeom prst="rect">
            <a:avLst/>
          </a:prstGeom>
        </p:spPr>
        <p:txBody>
          <a:bodyPr wrap="none">
            <a:spAutoFit/>
          </a:bodyPr>
          <a:lstStyle/>
          <a:p>
            <a:r>
              <a:rPr lang="ru-RU" sz="2800" b="1" dirty="0"/>
              <a:t>Приказ </a:t>
            </a:r>
            <a:r>
              <a:rPr lang="ru-RU" sz="2800" b="1" dirty="0" err="1"/>
              <a:t>Росгвардии</a:t>
            </a:r>
            <a:r>
              <a:rPr lang="ru-RU" sz="2800" b="1" dirty="0"/>
              <a:t> от 15.02.2021 N 45</a:t>
            </a:r>
            <a:endParaRPr lang="ru-RU" sz="2800" dirty="0"/>
          </a:p>
        </p:txBody>
      </p:sp>
      <p:pic>
        <p:nvPicPr>
          <p:cNvPr id="6145" name="Picture 1" descr="https://normativ.kontur.ru/image?moduleId=1&amp;imageId=1299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5543" y="499402"/>
            <a:ext cx="5746948" cy="773132"/>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s://normativ.kontur.ru/image?moduleId=1&amp;imageId=1299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8013" y="1378136"/>
            <a:ext cx="6250937" cy="422089"/>
          </a:xfrm>
          <a:prstGeom prst="rect">
            <a:avLst/>
          </a:prstGeom>
          <a:noFill/>
          <a:extLst>
            <a:ext uri="{909E8E84-426E-40DD-AFC4-6F175D3DCCD1}">
              <a14:hiddenFill xmlns:a14="http://schemas.microsoft.com/office/drawing/2010/main">
                <a:solidFill>
                  <a:srgbClr val="FFFFFF"/>
                </a:solidFill>
              </a14:hiddenFill>
            </a:ext>
          </a:extLst>
        </p:spPr>
      </p:pic>
      <p:cxnSp>
        <p:nvCxnSpPr>
          <p:cNvPr id="4" name="Прямая со стрелкой 3"/>
          <p:cNvCxnSpPr/>
          <p:nvPr/>
        </p:nvCxnSpPr>
        <p:spPr>
          <a:xfrm flipH="1">
            <a:off x="3400425" y="958850"/>
            <a:ext cx="1450975" cy="5048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Rectangle 10"/>
          <p:cNvSpPr>
            <a:spLocks noChangeArrowheads="1"/>
          </p:cNvSpPr>
          <p:nvPr/>
        </p:nvSpPr>
        <p:spPr bwMode="auto">
          <a:xfrm>
            <a:off x="853440" y="2966919"/>
            <a:ext cx="11338560" cy="258532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rgbClr val="000000"/>
                </a:solidFill>
                <a:effectLst/>
                <a:latin typeface="PT Serif"/>
              </a:rPr>
              <a:t>   - доплата за работу в выходные и праздничные дни, порядок и размер которой установлены </a:t>
            </a:r>
            <a:r>
              <a:rPr kumimoji="0" lang="ru-RU" altLang="ru-RU" sz="1600" b="0" i="0" u="none" strike="noStrike" cap="none" normalizeH="0" baseline="0" dirty="0" smtClean="0">
                <a:ln>
                  <a:noFill/>
                </a:ln>
                <a:effectLst/>
                <a:latin typeface="PT Serif"/>
              </a:rPr>
              <a:t>статьей 153</a:t>
            </a:r>
            <a:r>
              <a:rPr kumimoji="0" lang="ru-RU" altLang="ru-RU" sz="1600" b="0" i="0" u="none" strike="noStrike" cap="none" normalizeH="0" baseline="0" dirty="0" smtClean="0">
                <a:ln>
                  <a:noFill/>
                </a:ln>
                <a:solidFill>
                  <a:srgbClr val="000000"/>
                </a:solidFill>
                <a:effectLst/>
                <a:latin typeface="PT Serif"/>
              </a:rPr>
              <a:t> Трудового кодекса Российской Федерации. Определяется по производственному календарю (для 40-часовой пятидневной рабочей недели) </a:t>
            </a:r>
            <a:r>
              <a:rPr kumimoji="0" lang="ru-RU" altLang="ru-RU" sz="1600" b="1" i="0" u="none" strike="noStrike" cap="none" normalizeH="0" baseline="0" dirty="0" smtClean="0">
                <a:ln>
                  <a:noFill/>
                </a:ln>
                <a:solidFill>
                  <a:srgbClr val="000000"/>
                </a:solidFill>
                <a:effectLst/>
                <a:latin typeface="PT Serif"/>
              </a:rPr>
              <a:t>на год, в котором производится расчет НМЦК</a:t>
            </a:r>
            <a:r>
              <a:rPr kumimoji="0" lang="ru-RU" altLang="ru-RU" sz="1600" b="0" i="0" u="none" strike="noStrike" cap="none" normalizeH="0" baseline="0" dirty="0" smtClean="0">
                <a:ln>
                  <a:noFill/>
                </a:ln>
                <a:solidFill>
                  <a:srgbClr val="000000"/>
                </a:solidFill>
                <a:effectLst/>
                <a:latin typeface="PT Serif"/>
              </a:rPr>
              <a:t>.</a:t>
            </a:r>
            <a:endParaRPr kumimoji="0" lang="en-US" altLang="ru-RU" sz="1600" b="0" i="0" u="none" strike="noStrike" cap="none" normalizeH="0" baseline="0" dirty="0" smtClean="0">
              <a:ln>
                <a:noFill/>
              </a:ln>
              <a:solidFill>
                <a:srgbClr val="000000"/>
              </a:solidFill>
              <a:effectLst/>
              <a:latin typeface="PT Serif"/>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000000"/>
                </a:solidFill>
                <a:effectLst/>
                <a:latin typeface="PT Serif"/>
              </a:rPr>
              <a:t>Не применяется в случае отсутствия режима работы поста охраны в выходные и праздничные дни</a:t>
            </a:r>
            <a:r>
              <a:rPr kumimoji="0" lang="ru-RU" altLang="ru-RU" sz="1600" b="0" i="0" u="none" strike="noStrike" cap="none" normalizeH="0" baseline="0" dirty="0" smtClean="0">
                <a:ln>
                  <a:noFill/>
                </a:ln>
                <a:solidFill>
                  <a:srgbClr val="000000"/>
                </a:solidFill>
                <a:effectLst/>
                <a:latin typeface="PT Serif"/>
              </a:rPr>
              <a:t>;</a:t>
            </a:r>
            <a:endParaRPr kumimoji="0" lang="ru-RU" alt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rgbClr val="000000"/>
                </a:solidFill>
                <a:effectLst/>
                <a:latin typeface="PT Serif"/>
              </a:rPr>
              <a:t>  </a:t>
            </a:r>
            <a:endParaRPr kumimoji="0" lang="en-US" altLang="ru-RU" sz="1600" b="0" i="0" u="none" strike="noStrike" cap="none" normalizeH="0" baseline="0" dirty="0" smtClean="0">
              <a:ln>
                <a:noFill/>
              </a:ln>
              <a:solidFill>
                <a:srgbClr val="000000"/>
              </a:solidFill>
              <a:effectLst/>
              <a:latin typeface="PT Serif"/>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rgbClr val="000000"/>
                </a:solidFill>
                <a:effectLst/>
                <a:latin typeface="PT Serif"/>
              </a:rPr>
              <a:t> </a:t>
            </a:r>
            <a:r>
              <a:rPr kumimoji="0" lang="ru-RU" altLang="ru-RU" sz="1600" b="0" i="0" u="none" strike="noStrike" cap="none" normalizeH="0" baseline="0" dirty="0" smtClean="0">
                <a:ln>
                  <a:noFill/>
                </a:ln>
                <a:solidFill>
                  <a:srgbClr val="000000"/>
                </a:solidFill>
                <a:effectLst/>
                <a:latin typeface="PT Serif"/>
              </a:rPr>
              <a:t>- доплата за работу в районах Крайнего Севера и приравненных к ним местностях, порядок и размер которой установлены </a:t>
            </a:r>
            <a:r>
              <a:rPr kumimoji="0" lang="ru-RU" altLang="ru-RU" sz="1600" b="0" i="0" u="none" strike="noStrike" cap="none" normalizeH="0" baseline="0" dirty="0" smtClean="0">
                <a:ln>
                  <a:noFill/>
                </a:ln>
                <a:effectLst/>
                <a:latin typeface="PT Serif"/>
              </a:rPr>
              <a:t>статьей 316</a:t>
            </a:r>
            <a:r>
              <a:rPr kumimoji="0" lang="ru-RU" altLang="ru-RU" sz="1600" b="0" i="0" u="none" strike="noStrike" cap="none" normalizeH="0" baseline="0" dirty="0" smtClean="0">
                <a:ln>
                  <a:noFill/>
                </a:ln>
                <a:solidFill>
                  <a:srgbClr val="000000"/>
                </a:solidFill>
                <a:effectLst/>
                <a:latin typeface="PT Serif"/>
              </a:rPr>
              <a:t> Трудового кодекса Российской Федерации, и в местностях, районные коэффициенты для которых установлены нормативными правовыми актами, изданными до введения в действие Трудового кодекса Российской Федерации, в том числе актами бывшего СССР, в части, не противоречащей Трудовому кодексу Российской Федерации;</a:t>
            </a:r>
          </a:p>
        </p:txBody>
      </p:sp>
      <p:pic>
        <p:nvPicPr>
          <p:cNvPr id="12299" name="Picture 11" descr="https://normativ.kontur.ru/image?moduleId=1&amp;imageId=1299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008" y="2744431"/>
            <a:ext cx="657226" cy="503873"/>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https://normativ.kontur.ru/image?moduleId=1&amp;imageId=1299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111" y="4013200"/>
            <a:ext cx="657226" cy="54768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63897" y="1257437"/>
            <a:ext cx="2327910" cy="523220"/>
          </a:xfrm>
          <a:prstGeom prst="rect">
            <a:avLst/>
          </a:prstGeom>
          <a:noFill/>
          <a:ln>
            <a:solidFill>
              <a:srgbClr val="BC3472"/>
            </a:solidFill>
          </a:ln>
        </p:spPr>
        <p:txBody>
          <a:bodyPr wrap="square" rtlCol="0">
            <a:spAutoFit/>
          </a:bodyPr>
          <a:lstStyle/>
          <a:p>
            <a:pPr algn="r"/>
            <a:r>
              <a:rPr lang="ru-RU" b="1" dirty="0" smtClean="0"/>
              <a:t>Прямые затраты на работу одного поста</a:t>
            </a:r>
            <a:endParaRPr lang="ru-RU" b="1" dirty="0"/>
          </a:p>
        </p:txBody>
      </p:sp>
    </p:spTree>
    <p:extLst>
      <p:ext uri="{BB962C8B-B14F-4D97-AF65-F5344CB8AC3E}">
        <p14:creationId xmlns:p14="http://schemas.microsoft.com/office/powerpoint/2010/main" val="164806648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81549" y="62012"/>
            <a:ext cx="6915676" cy="523220"/>
          </a:xfrm>
          <a:prstGeom prst="rect">
            <a:avLst/>
          </a:prstGeom>
        </p:spPr>
        <p:txBody>
          <a:bodyPr wrap="none">
            <a:spAutoFit/>
          </a:bodyPr>
          <a:lstStyle/>
          <a:p>
            <a:r>
              <a:rPr lang="ru-RU" sz="2800" b="1" dirty="0"/>
              <a:t>Приказ </a:t>
            </a:r>
            <a:r>
              <a:rPr lang="ru-RU" sz="2800" b="1" dirty="0" err="1"/>
              <a:t>Росгвардии</a:t>
            </a:r>
            <a:r>
              <a:rPr lang="ru-RU" sz="2800" b="1" dirty="0"/>
              <a:t> от 15.02.2021 N 45</a:t>
            </a:r>
            <a:endParaRPr lang="ru-RU" sz="2800" dirty="0"/>
          </a:p>
        </p:txBody>
      </p:sp>
      <p:pic>
        <p:nvPicPr>
          <p:cNvPr id="6145" name="Picture 1" descr="https://normativ.kontur.ru/image?moduleId=1&amp;imageId=1299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5543" y="499402"/>
            <a:ext cx="5746948" cy="773132"/>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s://normativ.kontur.ru/image?moduleId=1&amp;imageId=1299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8013" y="1378136"/>
            <a:ext cx="6250937" cy="422089"/>
          </a:xfrm>
          <a:prstGeom prst="rect">
            <a:avLst/>
          </a:prstGeom>
          <a:noFill/>
          <a:extLst>
            <a:ext uri="{909E8E84-426E-40DD-AFC4-6F175D3DCCD1}">
              <a14:hiddenFill xmlns:a14="http://schemas.microsoft.com/office/drawing/2010/main">
                <a:solidFill>
                  <a:srgbClr val="FFFFFF"/>
                </a:solidFill>
              </a14:hiddenFill>
            </a:ext>
          </a:extLst>
        </p:spPr>
      </p:pic>
      <p:cxnSp>
        <p:nvCxnSpPr>
          <p:cNvPr id="4" name="Прямая со стрелкой 3"/>
          <p:cNvCxnSpPr/>
          <p:nvPr/>
        </p:nvCxnSpPr>
        <p:spPr>
          <a:xfrm flipH="1">
            <a:off x="3400425" y="958850"/>
            <a:ext cx="1450975" cy="5048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Таблица 2"/>
          <p:cNvGraphicFramePr>
            <a:graphicFrameLocks noGrp="1"/>
          </p:cNvGraphicFramePr>
          <p:nvPr>
            <p:extLst>
              <p:ext uri="{D42A27DB-BD31-4B8C-83A1-F6EECF244321}">
                <p14:modId xmlns:p14="http://schemas.microsoft.com/office/powerpoint/2010/main" val="2990501597"/>
              </p:ext>
            </p:extLst>
          </p:nvPr>
        </p:nvGraphicFramePr>
        <p:xfrm>
          <a:off x="433239" y="3832202"/>
          <a:ext cx="3373988" cy="251460"/>
        </p:xfrm>
        <a:graphic>
          <a:graphicData uri="http://schemas.openxmlformats.org/drawingml/2006/table">
            <a:tbl>
              <a:tblPr/>
              <a:tblGrid>
                <a:gridCol w="1686994"/>
                <a:gridCol w="1686994"/>
              </a:tblGrid>
              <a:tr h="0">
                <a:tc>
                  <a:txBody>
                    <a:bodyPr/>
                    <a:lstStyle/>
                    <a:p>
                      <a:pPr algn="l" fontAlgn="t"/>
                      <a:endParaRPr lang="ru-RU" b="0">
                        <a:effectLst/>
                      </a:endParaRPr>
                    </a:p>
                  </a:txBody>
                  <a:tcPr marL="38100" marR="38100" marT="19050" marB="19050">
                    <a:lnL>
                      <a:noFill/>
                    </a:lnL>
                    <a:lnR>
                      <a:noFill/>
                    </a:lnR>
                    <a:lnT>
                      <a:noFill/>
                    </a:lnT>
                    <a:lnB>
                      <a:noFill/>
                    </a:lnB>
                  </a:tcPr>
                </a:tc>
                <a:tc>
                  <a:txBody>
                    <a:bodyPr/>
                    <a:lstStyle/>
                    <a:p>
                      <a:pPr algn="l" fontAlgn="t"/>
                      <a:r>
                        <a:rPr lang="ru-RU" b="0" dirty="0">
                          <a:effectLst/>
                        </a:rPr>
                        <a:t>;</a:t>
                      </a:r>
                    </a:p>
                  </a:txBody>
                  <a:tcPr marL="38100" marR="38100" marT="19050" marB="19050">
                    <a:lnL>
                      <a:noFill/>
                    </a:lnL>
                    <a:lnR>
                      <a:noFill/>
                    </a:lnR>
                    <a:lnT>
                      <a:noFill/>
                    </a:lnT>
                    <a:lnB>
                      <a:noFill/>
                    </a:lnB>
                  </a:tcPr>
                </a:tc>
              </a:tr>
            </a:tbl>
          </a:graphicData>
        </a:graphic>
      </p:graphicFrame>
      <p:sp>
        <p:nvSpPr>
          <p:cNvPr id="5" name="Rectangle 1"/>
          <p:cNvSpPr>
            <a:spLocks noChangeArrowheads="1"/>
          </p:cNvSpPr>
          <p:nvPr/>
        </p:nvSpPr>
        <p:spPr bwMode="auto">
          <a:xfrm>
            <a:off x="345939" y="1922805"/>
            <a:ext cx="11621271" cy="421653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1200"/>
              </a:spcAft>
              <a:buClrTx/>
              <a:buSzTx/>
              <a:buFontTx/>
              <a:buNone/>
              <a:tabLst/>
            </a:pPr>
            <a:r>
              <a:rPr kumimoji="0" lang="ru-RU" altLang="ru-RU" sz="1600" b="0" i="0" u="none" strike="noStrike" cap="none" normalizeH="0" baseline="0" dirty="0" smtClean="0">
                <a:ln>
                  <a:noFill/>
                </a:ln>
                <a:solidFill>
                  <a:srgbClr val="000000"/>
                </a:solidFill>
                <a:effectLst/>
                <a:latin typeface="PT Serif"/>
              </a:rPr>
              <a:t>РО - резерв на отпуск, который рассчитывается по формуле:</a:t>
            </a:r>
            <a:endParaRPr kumimoji="0" lang="ru-RU" alt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ts val="1200"/>
              </a:spcAft>
              <a:buClrTx/>
              <a:buSzTx/>
              <a:buFontTx/>
              <a:buNone/>
              <a:tabLst/>
            </a:pPr>
            <a:r>
              <a:rPr kumimoji="0" lang="ru-RU" altLang="ru-RU" sz="1600" b="0" i="0" u="none" strike="noStrike" cap="none" normalizeH="0" baseline="0" dirty="0" smtClean="0">
                <a:ln>
                  <a:noFill/>
                </a:ln>
                <a:solidFill>
                  <a:srgbClr val="000000"/>
                </a:solidFill>
                <a:effectLst/>
                <a:latin typeface="PT Serif"/>
              </a:rPr>
              <a:t> </a:t>
            </a:r>
            <a:endParaRPr kumimoji="0" lang="en-US" altLang="ru-RU" sz="1600" b="0" i="0" u="none" strike="noStrike" cap="none" normalizeH="0" baseline="0" dirty="0" smtClean="0">
              <a:ln>
                <a:noFill/>
              </a:ln>
              <a:solidFill>
                <a:srgbClr val="000000"/>
              </a:solidFill>
              <a:effectLst/>
              <a:latin typeface="PT Serif"/>
            </a:endParaRPr>
          </a:p>
          <a:p>
            <a:pPr marL="0" marR="0" lvl="0" indent="0" algn="l" defTabSz="914400" rtl="0" eaLnBrk="0" fontAlgn="base" latinLnBrk="0" hangingPunct="0">
              <a:lnSpc>
                <a:spcPct val="100000"/>
              </a:lnSpc>
              <a:spcBef>
                <a:spcPct val="0"/>
              </a:spcBef>
              <a:spcAft>
                <a:spcPts val="1200"/>
              </a:spcAft>
              <a:buClrTx/>
              <a:buSzTx/>
              <a:buFontTx/>
              <a:buNone/>
              <a:tabLst/>
            </a:pPr>
            <a:endParaRPr kumimoji="0" lang="ru-RU" altLang="ru-RU" sz="3200" b="0" i="0" u="none" strike="noStrike" cap="none" normalizeH="0" baseline="0" dirty="0" smtClean="0">
              <a:ln>
                <a:noFill/>
              </a:ln>
              <a:solidFill>
                <a:srgbClr val="000000"/>
              </a:solidFill>
              <a:effectLst/>
              <a:latin typeface="PT Serif"/>
            </a:endParaRPr>
          </a:p>
          <a:p>
            <a:pPr marL="0" marR="0" lvl="0" indent="0" algn="l" defTabSz="914400" rtl="0" eaLnBrk="0" fontAlgn="base" latinLnBrk="0" hangingPunct="0">
              <a:lnSpc>
                <a:spcPct val="100000"/>
              </a:lnSpc>
              <a:spcBef>
                <a:spcPct val="0"/>
              </a:spcBef>
              <a:spcAft>
                <a:spcPts val="1200"/>
              </a:spcAft>
              <a:buClrTx/>
              <a:buSzTx/>
              <a:buFontTx/>
              <a:buNone/>
              <a:tabLst/>
            </a:pPr>
            <a:r>
              <a:rPr kumimoji="0" lang="ru-RU" altLang="ru-RU" sz="1600" b="0" i="0" u="none" strike="noStrike" cap="none" normalizeH="0" baseline="0" dirty="0" smtClean="0">
                <a:ln>
                  <a:noFill/>
                </a:ln>
                <a:solidFill>
                  <a:srgbClr val="000000"/>
                </a:solidFill>
                <a:effectLst/>
                <a:latin typeface="PT Serif"/>
              </a:rPr>
              <a:t>СВ - страховые взносы, которые устанавливаются в соответствии со </a:t>
            </a:r>
            <a:r>
              <a:rPr kumimoji="0" lang="ru-RU" altLang="ru-RU" sz="1600" i="0" u="none" strike="noStrike" cap="none" normalizeH="0" baseline="0" dirty="0" smtClean="0">
                <a:ln>
                  <a:noFill/>
                </a:ln>
                <a:effectLst/>
                <a:latin typeface="PT Serif"/>
              </a:rPr>
              <a:t>статьей 425</a:t>
            </a:r>
            <a:r>
              <a:rPr kumimoji="0" lang="ru-RU" altLang="ru-RU" sz="1600" b="0" i="0" u="none" strike="noStrike" cap="none" normalizeH="0" baseline="0" dirty="0" smtClean="0">
                <a:ln>
                  <a:noFill/>
                </a:ln>
                <a:solidFill>
                  <a:srgbClr val="000000"/>
                </a:solidFill>
                <a:effectLst/>
                <a:latin typeface="PT Serif"/>
              </a:rPr>
              <a:t> Налогового кодекса Российской Федерации и Федеральным законом </a:t>
            </a:r>
            <a:r>
              <a:rPr kumimoji="0" lang="ru-RU" altLang="ru-RU" sz="1600" b="0" i="0" u="none" strike="noStrike" cap="none" normalizeH="0" baseline="0" dirty="0" smtClean="0">
                <a:ln>
                  <a:noFill/>
                </a:ln>
                <a:effectLst/>
                <a:latin typeface="PT Serif"/>
              </a:rPr>
              <a:t>от 24 июля 1998 г. N 125-ФЗ</a:t>
            </a:r>
            <a:r>
              <a:rPr kumimoji="0" lang="ru-RU" altLang="ru-RU" sz="1600" b="0" i="0" u="none" strike="noStrike" cap="none" normalizeH="0" baseline="0" dirty="0" smtClean="0">
                <a:ln>
                  <a:noFill/>
                </a:ln>
                <a:solidFill>
                  <a:srgbClr val="000000"/>
                </a:solidFill>
                <a:effectLst/>
                <a:latin typeface="PT Serif"/>
              </a:rPr>
              <a:t> "Об обязательном социальном страховании от несчастных случаев на производстве и профессиональных заболеваний" (Собрание законодательства Российской Федерации, 1998, N 31, ст. 3803; 2020, N 31, ст. 5027) (далее - Федеральный закон об обязательном социальном страховании) и рассчитываются по формуле:</a:t>
            </a:r>
            <a:endParaRPr kumimoji="0" lang="en-US" altLang="ru-RU" sz="1600" b="0" i="0" u="none" strike="noStrike" cap="none" normalizeH="0" baseline="0" dirty="0" smtClean="0">
              <a:ln>
                <a:noFill/>
              </a:ln>
              <a:solidFill>
                <a:srgbClr val="000000"/>
              </a:solidFill>
              <a:effectLst/>
              <a:latin typeface="PT Serif"/>
            </a:endParaRPr>
          </a:p>
          <a:p>
            <a:pPr marL="0" marR="0" lvl="0" indent="0" algn="l" defTabSz="914400" rtl="0" eaLnBrk="0" fontAlgn="base" latinLnBrk="0" hangingPunct="0">
              <a:lnSpc>
                <a:spcPct val="100000"/>
              </a:lnSpc>
              <a:spcBef>
                <a:spcPct val="0"/>
              </a:spcBef>
              <a:spcAft>
                <a:spcPts val="1200"/>
              </a:spcAft>
              <a:buClrTx/>
              <a:buSzTx/>
              <a:buFontTx/>
              <a:buNone/>
              <a:tabLst/>
            </a:pPr>
            <a:endParaRPr kumimoji="0" lang="ru-RU" alt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ts val="1200"/>
              </a:spcAft>
              <a:buClrTx/>
              <a:buSzTx/>
              <a:buFontTx/>
              <a:buNone/>
              <a:tabLst/>
            </a:pPr>
            <a:r>
              <a:rPr kumimoji="0" lang="ru-RU" altLang="ru-RU" sz="1600" b="0" i="0" u="none" strike="noStrike" cap="none" normalizeH="0" baseline="0" dirty="0" smtClean="0">
                <a:ln>
                  <a:noFill/>
                </a:ln>
                <a:solidFill>
                  <a:srgbClr val="000000"/>
                </a:solidFill>
                <a:effectLst/>
                <a:latin typeface="PT Serif"/>
              </a:rPr>
              <a:t>  </a:t>
            </a:r>
            <a:endParaRPr kumimoji="0" lang="ru-RU" alt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ts val="1200"/>
              </a:spcAft>
              <a:buClrTx/>
              <a:buSzTx/>
              <a:buFontTx/>
              <a:buNone/>
              <a:tabLst/>
            </a:pPr>
            <a:r>
              <a:rPr kumimoji="0" lang="ru-RU" altLang="ru-RU" sz="1600" b="0" i="0" u="none" strike="noStrike" cap="none" normalizeH="0" baseline="0" dirty="0" smtClean="0">
                <a:ln>
                  <a:noFill/>
                </a:ln>
                <a:solidFill>
                  <a:srgbClr val="000000"/>
                </a:solidFill>
                <a:effectLst/>
                <a:latin typeface="PT Serif"/>
              </a:rPr>
              <a:t>где:</a:t>
            </a:r>
            <a:endParaRPr kumimoji="0" lang="ru-RU" altLang="ru-RU" sz="600" b="0" i="0" u="none" strike="noStrike" cap="none" normalizeH="0" baseline="0" dirty="0" smtClean="0">
              <a:ln>
                <a:noFill/>
              </a:ln>
              <a:solidFill>
                <a:schemeClr val="tx1"/>
              </a:solidFill>
              <a:effectLst/>
            </a:endParaRPr>
          </a:p>
          <a:p>
            <a:pPr lvl="0">
              <a:spcAft>
                <a:spcPts val="1200"/>
              </a:spcAft>
              <a:buClrTx/>
            </a:pPr>
            <a:r>
              <a:rPr kumimoji="0" lang="ru-RU" altLang="ru-RU" sz="1600" b="0" i="0" u="none" strike="noStrike" cap="none" normalizeH="0" baseline="0" dirty="0" smtClean="0">
                <a:ln>
                  <a:noFill/>
                </a:ln>
                <a:solidFill>
                  <a:srgbClr val="000000"/>
                </a:solidFill>
                <a:effectLst/>
                <a:latin typeface="PT Serif"/>
              </a:rPr>
              <a:t>Y - ставка страховых взносов;</a:t>
            </a:r>
            <a:r>
              <a:rPr kumimoji="0" lang="en-US" altLang="ru-RU" sz="1600" b="0" i="0" u="none" strike="noStrike" cap="none" normalizeH="0" baseline="0" dirty="0" smtClean="0">
                <a:ln>
                  <a:noFill/>
                </a:ln>
                <a:solidFill>
                  <a:srgbClr val="000000"/>
                </a:solidFill>
                <a:effectLst/>
                <a:latin typeface="PT Serif"/>
              </a:rPr>
              <a:t> (</a:t>
            </a:r>
            <a:r>
              <a:rPr lang="ru-RU" sz="1600" dirty="0"/>
              <a:t>30 % в соответствии со ст. 425 НК РФ и Федеральным законом от 24.07.1998 № 125-ФЗ)</a:t>
            </a:r>
            <a:endParaRPr kumimoji="0" lang="ru-RU" altLang="ru-RU" sz="1600" b="0" i="0" u="none" strike="noStrike" cap="none" normalizeH="0" baseline="0" dirty="0" smtClean="0">
              <a:ln>
                <a:noFill/>
              </a:ln>
              <a:solidFill>
                <a:srgbClr val="000000"/>
              </a:solidFill>
              <a:effectLst/>
              <a:latin typeface="PT Serif"/>
            </a:endParaRPr>
          </a:p>
        </p:txBody>
      </p:sp>
      <p:pic>
        <p:nvPicPr>
          <p:cNvPr id="14338" name="Picture 2" descr="https://normativ.kontur.ru/image?moduleId=1&amp;imageId=1299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0467" y="2426470"/>
            <a:ext cx="2584497" cy="69010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https://normativ.kontur.ru/image?moduleId=1&amp;imageId=12998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061" y="4769261"/>
            <a:ext cx="5062191" cy="57676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63897" y="1257437"/>
            <a:ext cx="2327910" cy="523220"/>
          </a:xfrm>
          <a:prstGeom prst="rect">
            <a:avLst/>
          </a:prstGeom>
          <a:noFill/>
          <a:ln>
            <a:solidFill>
              <a:srgbClr val="BC3472"/>
            </a:solidFill>
          </a:ln>
        </p:spPr>
        <p:txBody>
          <a:bodyPr wrap="square" rtlCol="0">
            <a:spAutoFit/>
          </a:bodyPr>
          <a:lstStyle/>
          <a:p>
            <a:pPr algn="r"/>
            <a:r>
              <a:rPr lang="ru-RU" b="1" dirty="0" smtClean="0"/>
              <a:t>Прямые затраты на работу одного поста</a:t>
            </a:r>
            <a:endParaRPr lang="ru-RU" b="1" dirty="0"/>
          </a:p>
        </p:txBody>
      </p:sp>
    </p:spTree>
    <p:extLst>
      <p:ext uri="{BB962C8B-B14F-4D97-AF65-F5344CB8AC3E}">
        <p14:creationId xmlns:p14="http://schemas.microsoft.com/office/powerpoint/2010/main" val="2095537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6796" y="1728151"/>
            <a:ext cx="11799516" cy="3539430"/>
          </a:xfrm>
          <a:prstGeom prst="rect">
            <a:avLst/>
          </a:prstGeom>
        </p:spPr>
        <p:txBody>
          <a:bodyPr wrap="square">
            <a:spAutoFit/>
          </a:bodyPr>
          <a:lstStyle/>
          <a:p>
            <a:r>
              <a:rPr lang="ru-RU" sz="2800" dirty="0" smtClean="0"/>
              <a:t>При невозможности применения установленных методов обоснования НМЦК – заказчик вправе применить </a:t>
            </a:r>
            <a:r>
              <a:rPr lang="ru-RU" sz="2800" b="1" dirty="0" smtClean="0"/>
              <a:t>иные методы</a:t>
            </a:r>
            <a:r>
              <a:rPr lang="ru-RU" sz="2800" dirty="0" smtClean="0"/>
              <a:t> указав на невозможность </a:t>
            </a:r>
            <a:r>
              <a:rPr lang="ru-RU" sz="2800" dirty="0"/>
              <a:t>применения </a:t>
            </a:r>
            <a:r>
              <a:rPr lang="ru-RU" sz="2800" dirty="0" smtClean="0"/>
              <a:t>установленных методов. (</a:t>
            </a:r>
            <a:r>
              <a:rPr lang="ru-RU" sz="2800" i="1" dirty="0" smtClean="0"/>
              <a:t>ч. 12 ст. 22 Закона №44-ФЗ</a:t>
            </a:r>
            <a:r>
              <a:rPr lang="ru-RU" sz="2800" dirty="0" smtClean="0"/>
              <a:t>)</a:t>
            </a:r>
          </a:p>
          <a:p>
            <a:endParaRPr lang="ru-RU" sz="2800" dirty="0"/>
          </a:p>
          <a:p>
            <a:endParaRPr lang="ru-RU" sz="2800" dirty="0" smtClean="0"/>
          </a:p>
          <a:p>
            <a:r>
              <a:rPr lang="ru-RU" sz="2800" dirty="0" smtClean="0"/>
              <a:t>История еще не зафиксировала случаев, когда заказчик смог такое обосновать.</a:t>
            </a:r>
            <a:endParaRPr lang="ru-RU" sz="2800" dirty="0"/>
          </a:p>
        </p:txBody>
      </p:sp>
    </p:spTree>
    <p:extLst>
      <p:ext uri="{BB962C8B-B14F-4D97-AF65-F5344CB8AC3E}">
        <p14:creationId xmlns:p14="http://schemas.microsoft.com/office/powerpoint/2010/main" val="238846276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81549" y="62012"/>
            <a:ext cx="6915676" cy="523220"/>
          </a:xfrm>
          <a:prstGeom prst="rect">
            <a:avLst/>
          </a:prstGeom>
        </p:spPr>
        <p:txBody>
          <a:bodyPr wrap="none">
            <a:spAutoFit/>
          </a:bodyPr>
          <a:lstStyle/>
          <a:p>
            <a:r>
              <a:rPr lang="ru-RU" sz="2800" b="1" dirty="0"/>
              <a:t>Приказ </a:t>
            </a:r>
            <a:r>
              <a:rPr lang="ru-RU" sz="2800" b="1" dirty="0" err="1"/>
              <a:t>Росгвардии</a:t>
            </a:r>
            <a:r>
              <a:rPr lang="ru-RU" sz="2800" b="1" dirty="0"/>
              <a:t> от 15.02.2021 N 45</a:t>
            </a:r>
            <a:endParaRPr lang="ru-RU" sz="2800" dirty="0"/>
          </a:p>
        </p:txBody>
      </p:sp>
      <p:pic>
        <p:nvPicPr>
          <p:cNvPr id="6145" name="Picture 1" descr="https://normativ.kontur.ru/image?moduleId=1&amp;imageId=1299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5543" y="499402"/>
            <a:ext cx="5746948" cy="773132"/>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s://normativ.kontur.ru/image?moduleId=1&amp;imageId=1299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8013" y="1378136"/>
            <a:ext cx="6250937" cy="422089"/>
          </a:xfrm>
          <a:prstGeom prst="rect">
            <a:avLst/>
          </a:prstGeom>
          <a:noFill/>
          <a:extLst>
            <a:ext uri="{909E8E84-426E-40DD-AFC4-6F175D3DCCD1}">
              <a14:hiddenFill xmlns:a14="http://schemas.microsoft.com/office/drawing/2010/main">
                <a:solidFill>
                  <a:srgbClr val="FFFFFF"/>
                </a:solidFill>
              </a14:hiddenFill>
            </a:ext>
          </a:extLst>
        </p:spPr>
      </p:pic>
      <p:cxnSp>
        <p:nvCxnSpPr>
          <p:cNvPr id="4" name="Прямая со стрелкой 3"/>
          <p:cNvCxnSpPr/>
          <p:nvPr/>
        </p:nvCxnSpPr>
        <p:spPr>
          <a:xfrm flipH="1">
            <a:off x="3400425" y="958850"/>
            <a:ext cx="1450975" cy="5048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Rectangle 11"/>
          <p:cNvSpPr>
            <a:spLocks noChangeArrowheads="1"/>
          </p:cNvSpPr>
          <p:nvPr/>
        </p:nvSpPr>
        <p:spPr bwMode="auto">
          <a:xfrm>
            <a:off x="492762" y="2269723"/>
            <a:ext cx="9033242" cy="7078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rgbClr val="000000"/>
                </a:solidFill>
                <a:effectLst/>
                <a:latin typeface="PT Serif"/>
              </a:rPr>
              <a:t>U - корректирующий коэффициент, который рассчитывается по формуле:</a:t>
            </a:r>
            <a:endParaRPr kumimoji="0" lang="ru-RU" altLang="ru-RU"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rgbClr val="000000"/>
                </a:solidFill>
                <a:effectLst/>
                <a:latin typeface="PT Serif"/>
              </a:rPr>
              <a:t> </a:t>
            </a:r>
          </a:p>
        </p:txBody>
      </p:sp>
      <p:pic>
        <p:nvPicPr>
          <p:cNvPr id="14348" name="Picture 12" descr="https://normativ.kontur.ru/image?moduleId=1&amp;imageId=1299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8288" y="2838549"/>
            <a:ext cx="7734919" cy="74761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63897" y="1257437"/>
            <a:ext cx="2327910" cy="523220"/>
          </a:xfrm>
          <a:prstGeom prst="rect">
            <a:avLst/>
          </a:prstGeom>
          <a:noFill/>
          <a:ln>
            <a:solidFill>
              <a:srgbClr val="BC3472"/>
            </a:solidFill>
          </a:ln>
        </p:spPr>
        <p:txBody>
          <a:bodyPr wrap="square" rtlCol="0">
            <a:spAutoFit/>
          </a:bodyPr>
          <a:lstStyle/>
          <a:p>
            <a:pPr algn="r"/>
            <a:r>
              <a:rPr lang="ru-RU" b="1" dirty="0" smtClean="0"/>
              <a:t>Прямые затраты на работу одного поста</a:t>
            </a:r>
            <a:endParaRPr lang="ru-RU" b="1" dirty="0"/>
          </a:p>
        </p:txBody>
      </p:sp>
    </p:spTree>
    <p:extLst>
      <p:ext uri="{BB962C8B-B14F-4D97-AF65-F5344CB8AC3E}">
        <p14:creationId xmlns:p14="http://schemas.microsoft.com/office/powerpoint/2010/main" val="229410291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81549" y="62012"/>
            <a:ext cx="6915676" cy="523220"/>
          </a:xfrm>
          <a:prstGeom prst="rect">
            <a:avLst/>
          </a:prstGeom>
        </p:spPr>
        <p:txBody>
          <a:bodyPr wrap="none">
            <a:spAutoFit/>
          </a:bodyPr>
          <a:lstStyle/>
          <a:p>
            <a:r>
              <a:rPr lang="ru-RU" sz="2800" b="1" dirty="0"/>
              <a:t>Приказ </a:t>
            </a:r>
            <a:r>
              <a:rPr lang="ru-RU" sz="2800" b="1" dirty="0" err="1"/>
              <a:t>Росгвардии</a:t>
            </a:r>
            <a:r>
              <a:rPr lang="ru-RU" sz="2800" b="1" dirty="0"/>
              <a:t> от 15.02.2021 N 45</a:t>
            </a:r>
            <a:endParaRPr lang="ru-RU" sz="2800" dirty="0"/>
          </a:p>
        </p:txBody>
      </p:sp>
      <p:pic>
        <p:nvPicPr>
          <p:cNvPr id="6145" name="Picture 1" descr="https://normativ.kontur.ru/image?moduleId=1&amp;imageId=1299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5543" y="499402"/>
            <a:ext cx="5746948" cy="773132"/>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s://normativ.kontur.ru/image?moduleId=1&amp;imageId=1299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8013" y="1378136"/>
            <a:ext cx="6250937" cy="422089"/>
          </a:xfrm>
          <a:prstGeom prst="rect">
            <a:avLst/>
          </a:prstGeom>
          <a:noFill/>
          <a:extLst>
            <a:ext uri="{909E8E84-426E-40DD-AFC4-6F175D3DCCD1}">
              <a14:hiddenFill xmlns:a14="http://schemas.microsoft.com/office/drawing/2010/main">
                <a:solidFill>
                  <a:srgbClr val="FFFFFF"/>
                </a:solidFill>
              </a14:hiddenFill>
            </a:ext>
          </a:extLst>
        </p:spPr>
      </p:pic>
      <p:cxnSp>
        <p:nvCxnSpPr>
          <p:cNvPr id="4" name="Прямая со стрелкой 3"/>
          <p:cNvCxnSpPr/>
          <p:nvPr/>
        </p:nvCxnSpPr>
        <p:spPr>
          <a:xfrm flipH="1">
            <a:off x="3400425" y="958850"/>
            <a:ext cx="1450975" cy="5048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4348" name="Picture 12" descr="https://normativ.kontur.ru/image?moduleId=1&amp;imageId=1299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1490" y="1873233"/>
            <a:ext cx="4023982" cy="38893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Таблица 2"/>
          <p:cNvGraphicFramePr>
            <a:graphicFrameLocks noGrp="1"/>
          </p:cNvGraphicFramePr>
          <p:nvPr>
            <p:extLst>
              <p:ext uri="{D42A27DB-BD31-4B8C-83A1-F6EECF244321}">
                <p14:modId xmlns:p14="http://schemas.microsoft.com/office/powerpoint/2010/main" val="2386723547"/>
              </p:ext>
            </p:extLst>
          </p:nvPr>
        </p:nvGraphicFramePr>
        <p:xfrm>
          <a:off x="469901" y="3588861"/>
          <a:ext cx="10148887" cy="2346960"/>
        </p:xfrm>
        <a:graphic>
          <a:graphicData uri="http://schemas.openxmlformats.org/drawingml/2006/table">
            <a:tbl>
              <a:tblPr/>
              <a:tblGrid>
                <a:gridCol w="878212"/>
                <a:gridCol w="5562409"/>
                <a:gridCol w="3708266"/>
              </a:tblGrid>
              <a:tr h="0">
                <a:tc>
                  <a:txBody>
                    <a:bodyPr/>
                    <a:lstStyle/>
                    <a:p>
                      <a:pPr algn="l" fontAlgn="t"/>
                      <a:r>
                        <a:rPr lang="en-US" sz="1800" b="0" dirty="0">
                          <a:effectLst/>
                        </a:rPr>
                        <a:t>N </a:t>
                      </a:r>
                      <a:r>
                        <a:rPr lang="ru-RU" sz="1800" b="0" dirty="0">
                          <a:effectLst/>
                        </a:rPr>
                        <a:t>п/п</a:t>
                      </a:r>
                    </a:p>
                  </a:txBody>
                  <a:tcPr marL="38100" marR="3810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800" b="0">
                          <a:effectLst/>
                        </a:rPr>
                        <a:t>Базовые коэффициенты</a:t>
                      </a:r>
                    </a:p>
                  </a:txBody>
                  <a:tcPr marL="38100" marR="3810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ru-RU" sz="1800" b="0">
                        <a:effectLst/>
                      </a:endParaRPr>
                    </a:p>
                  </a:txBody>
                  <a:tcPr marL="38100" marR="3810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fontAlgn="t"/>
                      <a:r>
                        <a:rPr lang="ru-RU" sz="1800" b="0">
                          <a:effectLst/>
                        </a:rPr>
                        <a:t>1.</a:t>
                      </a:r>
                    </a:p>
                  </a:txBody>
                  <a:tcPr marL="38100" marR="3810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800" b="0">
                          <a:effectLst/>
                        </a:rPr>
                        <a:t>Пост охраны в составе одного работника с режимом работы 24 часа</a:t>
                      </a:r>
                    </a:p>
                  </a:txBody>
                  <a:tcPr marL="38100" marR="3810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800" b="0">
                          <a:effectLst/>
                        </a:rPr>
                        <a:t>1</a:t>
                      </a:r>
                    </a:p>
                  </a:txBody>
                  <a:tcPr marL="38100" marR="3810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fontAlgn="t"/>
                      <a:r>
                        <a:rPr lang="ru-RU" sz="1800" b="0">
                          <a:effectLst/>
                        </a:rPr>
                        <a:t>2.</a:t>
                      </a:r>
                    </a:p>
                  </a:txBody>
                  <a:tcPr marL="38100" marR="3810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800" b="0">
                          <a:effectLst/>
                        </a:rPr>
                        <a:t>Пост охраны в составе одного работника с режимом работы 12 часов</a:t>
                      </a:r>
                    </a:p>
                  </a:txBody>
                  <a:tcPr marL="38100" marR="3810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800" b="0">
                          <a:effectLst/>
                        </a:rPr>
                        <a:t>1,5</a:t>
                      </a:r>
                    </a:p>
                  </a:txBody>
                  <a:tcPr marL="38100" marR="3810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fontAlgn="t"/>
                      <a:r>
                        <a:rPr lang="ru-RU" sz="1800" b="0">
                          <a:effectLst/>
                        </a:rPr>
                        <a:t>3.</a:t>
                      </a:r>
                    </a:p>
                  </a:txBody>
                  <a:tcPr marL="38100" marR="3810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800" b="0">
                          <a:effectLst/>
                        </a:rPr>
                        <a:t>Пост охраны в составе одного работника с режимом работы, отличным от 24 и 12 часов. Не более 24 часов, не менее 3 часов</a:t>
                      </a:r>
                    </a:p>
                  </a:txBody>
                  <a:tcPr marL="38100" marR="3810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800" b="0" dirty="0">
                          <a:effectLst/>
                        </a:rPr>
                        <a:t>По формуле:</a:t>
                      </a:r>
                      <a:br>
                        <a:rPr lang="ru-RU" sz="1800" b="0" dirty="0">
                          <a:effectLst/>
                        </a:rPr>
                      </a:br>
                      <a:endParaRPr lang="ru-RU" sz="1800" b="0" dirty="0">
                        <a:effectLst/>
                      </a:endParaRPr>
                    </a:p>
                  </a:txBody>
                  <a:tcPr marL="38100" marR="3810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510178" y="2192913"/>
            <a:ext cx="7231467" cy="5847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rgbClr val="000000"/>
                </a:solidFill>
                <a:effectLst/>
                <a:latin typeface="PT Serif"/>
              </a:rPr>
              <a:t>   - базовый коэффициент. Определяется в соответствии с таблицей N 1:</a:t>
            </a:r>
            <a:endParaRPr kumimoji="0" lang="ru-RU" alt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rgbClr val="000000"/>
                </a:solidFill>
                <a:effectLst/>
                <a:latin typeface="PT Serif"/>
              </a:rPr>
              <a:t>                                                                                    </a:t>
            </a:r>
          </a:p>
        </p:txBody>
      </p:sp>
      <p:pic>
        <p:nvPicPr>
          <p:cNvPr id="16386" name="Picture 2" descr="https://normativ.kontur.ru/image?moduleId=1&amp;imageId=1299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336" y="2133600"/>
            <a:ext cx="480319" cy="440292"/>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https://normativ.kontur.ru/image?moduleId=1&amp;imageId=1299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3263" y="3597805"/>
            <a:ext cx="292099" cy="267757"/>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normativ.kontur.ru/image?moduleId=1&amp;imageId=12998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2625" y="5513387"/>
            <a:ext cx="3524250" cy="2190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63897" y="1257437"/>
            <a:ext cx="2327910" cy="523220"/>
          </a:xfrm>
          <a:prstGeom prst="rect">
            <a:avLst/>
          </a:prstGeom>
          <a:noFill/>
          <a:ln>
            <a:solidFill>
              <a:srgbClr val="BC3472"/>
            </a:solidFill>
          </a:ln>
        </p:spPr>
        <p:txBody>
          <a:bodyPr wrap="square" rtlCol="0">
            <a:spAutoFit/>
          </a:bodyPr>
          <a:lstStyle/>
          <a:p>
            <a:pPr algn="r"/>
            <a:r>
              <a:rPr lang="ru-RU" b="1" dirty="0" smtClean="0"/>
              <a:t>Прямые затраты на работу одного поста</a:t>
            </a:r>
            <a:endParaRPr lang="ru-RU" b="1" dirty="0"/>
          </a:p>
        </p:txBody>
      </p:sp>
    </p:spTree>
    <p:extLst>
      <p:ext uri="{BB962C8B-B14F-4D97-AF65-F5344CB8AC3E}">
        <p14:creationId xmlns:p14="http://schemas.microsoft.com/office/powerpoint/2010/main" val="24502231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81549" y="62012"/>
            <a:ext cx="6915676" cy="523220"/>
          </a:xfrm>
          <a:prstGeom prst="rect">
            <a:avLst/>
          </a:prstGeom>
        </p:spPr>
        <p:txBody>
          <a:bodyPr wrap="none">
            <a:spAutoFit/>
          </a:bodyPr>
          <a:lstStyle/>
          <a:p>
            <a:r>
              <a:rPr lang="ru-RU" sz="2800" b="1" dirty="0"/>
              <a:t>Приказ </a:t>
            </a:r>
            <a:r>
              <a:rPr lang="ru-RU" sz="2800" b="1" dirty="0" err="1"/>
              <a:t>Росгвардии</a:t>
            </a:r>
            <a:r>
              <a:rPr lang="ru-RU" sz="2800" b="1" dirty="0"/>
              <a:t> от 15.02.2021 N 45</a:t>
            </a:r>
            <a:endParaRPr lang="ru-RU" sz="2800" dirty="0"/>
          </a:p>
        </p:txBody>
      </p:sp>
      <p:pic>
        <p:nvPicPr>
          <p:cNvPr id="6145" name="Picture 1" descr="https://normativ.kontur.ru/image?moduleId=1&amp;imageId=1299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5543" y="499402"/>
            <a:ext cx="5746948" cy="773132"/>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s://normativ.kontur.ru/image?moduleId=1&amp;imageId=1299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8013" y="1378136"/>
            <a:ext cx="6250937" cy="422089"/>
          </a:xfrm>
          <a:prstGeom prst="rect">
            <a:avLst/>
          </a:prstGeom>
          <a:noFill/>
          <a:extLst>
            <a:ext uri="{909E8E84-426E-40DD-AFC4-6F175D3DCCD1}">
              <a14:hiddenFill xmlns:a14="http://schemas.microsoft.com/office/drawing/2010/main">
                <a:solidFill>
                  <a:srgbClr val="FFFFFF"/>
                </a:solidFill>
              </a14:hiddenFill>
            </a:ext>
          </a:extLst>
        </p:spPr>
      </p:pic>
      <p:cxnSp>
        <p:nvCxnSpPr>
          <p:cNvPr id="4" name="Прямая со стрелкой 3"/>
          <p:cNvCxnSpPr/>
          <p:nvPr/>
        </p:nvCxnSpPr>
        <p:spPr>
          <a:xfrm flipH="1">
            <a:off x="3400425" y="958850"/>
            <a:ext cx="1450975" cy="5048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4348" name="Picture 12" descr="https://normativ.kontur.ru/image?moduleId=1&amp;imageId=1299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1490" y="1873233"/>
            <a:ext cx="4023982" cy="38893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Таблица 5"/>
          <p:cNvGraphicFramePr>
            <a:graphicFrameLocks noGrp="1"/>
          </p:cNvGraphicFramePr>
          <p:nvPr>
            <p:extLst>
              <p:ext uri="{D42A27DB-BD31-4B8C-83A1-F6EECF244321}">
                <p14:modId xmlns:p14="http://schemas.microsoft.com/office/powerpoint/2010/main" val="2757273395"/>
              </p:ext>
            </p:extLst>
          </p:nvPr>
        </p:nvGraphicFramePr>
        <p:xfrm>
          <a:off x="323850" y="2710597"/>
          <a:ext cx="11296651" cy="3958604"/>
        </p:xfrm>
        <a:graphic>
          <a:graphicData uri="http://schemas.openxmlformats.org/drawingml/2006/table">
            <a:tbl>
              <a:tblPr/>
              <a:tblGrid>
                <a:gridCol w="809625"/>
                <a:gridCol w="9177338"/>
                <a:gridCol w="1309688"/>
              </a:tblGrid>
              <a:tr h="347879">
                <a:tc>
                  <a:txBody>
                    <a:bodyPr/>
                    <a:lstStyle/>
                    <a:p>
                      <a:pPr algn="l" fontAlgn="t"/>
                      <a:r>
                        <a:rPr lang="en-US" sz="1800" b="0" dirty="0">
                          <a:effectLst/>
                        </a:rPr>
                        <a:t>N </a:t>
                      </a:r>
                      <a:r>
                        <a:rPr lang="ru-RU" sz="1800" b="0" dirty="0">
                          <a:effectLst/>
                        </a:rPr>
                        <a:t>п/п</a:t>
                      </a:r>
                    </a:p>
                  </a:txBody>
                  <a:tcPr marL="28515" marR="28515" marT="14257" marB="14257">
                    <a:lnL w="4763" cap="flat" cmpd="sng" algn="ctr">
                      <a:solidFill>
                        <a:srgbClr val="DADADA"/>
                      </a:solidFill>
                      <a:prstDash val="solid"/>
                      <a:round/>
                      <a:headEnd type="none" w="med" len="med"/>
                      <a:tailEnd type="none" w="med" len="med"/>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tcPr>
                </a:tc>
                <a:tc>
                  <a:txBody>
                    <a:bodyPr/>
                    <a:lstStyle/>
                    <a:p>
                      <a:pPr algn="l" fontAlgn="t"/>
                      <a:r>
                        <a:rPr lang="ru-RU" sz="1800" b="0">
                          <a:effectLst/>
                        </a:rPr>
                        <a:t>Дополнительные коэффициенты</a:t>
                      </a:r>
                    </a:p>
                  </a:txBody>
                  <a:tcPr marL="28515" marR="28515" marT="14257" marB="14257">
                    <a:lnL w="4763" cap="flat" cmpd="sng" algn="ctr">
                      <a:solidFill>
                        <a:srgbClr val="DADADA"/>
                      </a:solidFill>
                      <a:prstDash val="solid"/>
                      <a:round/>
                      <a:headEnd type="none" w="med" len="med"/>
                      <a:tailEnd type="none" w="med" len="med"/>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tcPr>
                </a:tc>
                <a:tc>
                  <a:txBody>
                    <a:bodyPr/>
                    <a:lstStyle/>
                    <a:p>
                      <a:pPr algn="l" fontAlgn="t"/>
                      <a:endParaRPr lang="ru-RU" sz="1800" b="0" dirty="0">
                        <a:effectLst/>
                      </a:endParaRPr>
                    </a:p>
                  </a:txBody>
                  <a:tcPr marL="28515" marR="28515" marT="14257" marB="14257">
                    <a:lnL w="4763" cap="flat" cmpd="sng" algn="ctr">
                      <a:solidFill>
                        <a:srgbClr val="DADADA"/>
                      </a:solidFill>
                      <a:prstDash val="solid"/>
                      <a:round/>
                      <a:headEnd type="none" w="med" len="med"/>
                      <a:tailEnd type="none" w="med" len="med"/>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tcPr>
                </a:tc>
              </a:tr>
              <a:tr h="347879">
                <a:tc>
                  <a:txBody>
                    <a:bodyPr/>
                    <a:lstStyle/>
                    <a:p>
                      <a:pPr algn="l" fontAlgn="t"/>
                      <a:r>
                        <a:rPr lang="ru-RU" sz="1800" b="0">
                          <a:effectLst/>
                        </a:rPr>
                        <a:t>1.</a:t>
                      </a:r>
                    </a:p>
                  </a:txBody>
                  <a:tcPr marL="28515" marR="28515" marT="14257" marB="14257">
                    <a:lnL w="4763" cap="flat" cmpd="sng" algn="ctr">
                      <a:solidFill>
                        <a:srgbClr val="DADADA"/>
                      </a:solidFill>
                      <a:prstDash val="solid"/>
                      <a:round/>
                      <a:headEnd type="none" w="med" len="med"/>
                      <a:tailEnd type="none" w="med" len="med"/>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tcPr>
                </a:tc>
                <a:tc>
                  <a:txBody>
                    <a:bodyPr/>
                    <a:lstStyle/>
                    <a:p>
                      <a:pPr algn="l" fontAlgn="t"/>
                      <a:r>
                        <a:rPr lang="ru-RU" sz="1800" b="0" dirty="0">
                          <a:effectLst/>
                        </a:rPr>
                        <a:t>Наличие спецсредств у работника</a:t>
                      </a:r>
                    </a:p>
                  </a:txBody>
                  <a:tcPr marL="28515" marR="28515" marT="14257" marB="14257">
                    <a:lnL w="4763" cap="flat" cmpd="sng" algn="ctr">
                      <a:solidFill>
                        <a:srgbClr val="DADADA"/>
                      </a:solidFill>
                      <a:prstDash val="solid"/>
                      <a:round/>
                      <a:headEnd type="none" w="med" len="med"/>
                      <a:tailEnd type="none" w="med" len="med"/>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tcPr>
                </a:tc>
                <a:tc>
                  <a:txBody>
                    <a:bodyPr/>
                    <a:lstStyle/>
                    <a:p>
                      <a:pPr algn="l" fontAlgn="t"/>
                      <a:r>
                        <a:rPr lang="ru-RU" sz="1800" b="0">
                          <a:effectLst/>
                        </a:rPr>
                        <a:t>0,05</a:t>
                      </a:r>
                    </a:p>
                  </a:txBody>
                  <a:tcPr marL="28515" marR="28515" marT="14257" marB="14257">
                    <a:lnL w="4763" cap="flat" cmpd="sng" algn="ctr">
                      <a:solidFill>
                        <a:srgbClr val="DADADA"/>
                      </a:solidFill>
                      <a:prstDash val="solid"/>
                      <a:round/>
                      <a:headEnd type="none" w="med" len="med"/>
                      <a:tailEnd type="none" w="med" len="med"/>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tcPr>
                </a:tc>
              </a:tr>
              <a:tr h="347879">
                <a:tc>
                  <a:txBody>
                    <a:bodyPr/>
                    <a:lstStyle/>
                    <a:p>
                      <a:pPr algn="l" fontAlgn="t"/>
                      <a:r>
                        <a:rPr lang="ru-RU" sz="1800" b="0">
                          <a:effectLst/>
                        </a:rPr>
                        <a:t>2.</a:t>
                      </a:r>
                    </a:p>
                  </a:txBody>
                  <a:tcPr marL="28515" marR="28515" marT="14257" marB="14257">
                    <a:lnL w="4763" cap="flat" cmpd="sng" algn="ctr">
                      <a:solidFill>
                        <a:srgbClr val="DADADA"/>
                      </a:solidFill>
                      <a:prstDash val="solid"/>
                      <a:round/>
                      <a:headEnd type="none" w="med" len="med"/>
                      <a:tailEnd type="none" w="med" len="med"/>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tcPr>
                </a:tc>
                <a:tc>
                  <a:txBody>
                    <a:bodyPr/>
                    <a:lstStyle/>
                    <a:p>
                      <a:pPr algn="l" fontAlgn="t"/>
                      <a:r>
                        <a:rPr lang="ru-RU" sz="1800" b="0" dirty="0">
                          <a:effectLst/>
                        </a:rPr>
                        <a:t>Наличие служебного оружия у работника</a:t>
                      </a:r>
                    </a:p>
                  </a:txBody>
                  <a:tcPr marL="28515" marR="28515" marT="14257" marB="14257">
                    <a:lnL w="4763" cap="flat" cmpd="sng" algn="ctr">
                      <a:solidFill>
                        <a:srgbClr val="DADADA"/>
                      </a:solidFill>
                      <a:prstDash val="solid"/>
                      <a:round/>
                      <a:headEnd type="none" w="med" len="med"/>
                      <a:tailEnd type="none" w="med" len="med"/>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tcPr>
                </a:tc>
                <a:tc>
                  <a:txBody>
                    <a:bodyPr/>
                    <a:lstStyle/>
                    <a:p>
                      <a:pPr algn="l" fontAlgn="t"/>
                      <a:r>
                        <a:rPr lang="ru-RU" sz="1800" b="0">
                          <a:effectLst/>
                        </a:rPr>
                        <a:t>0,2</a:t>
                      </a:r>
                    </a:p>
                  </a:txBody>
                  <a:tcPr marL="28515" marR="28515" marT="14257" marB="14257">
                    <a:lnL w="4763" cap="flat" cmpd="sng" algn="ctr">
                      <a:solidFill>
                        <a:srgbClr val="DADADA"/>
                      </a:solidFill>
                      <a:prstDash val="solid"/>
                      <a:round/>
                      <a:headEnd type="none" w="med" len="med"/>
                      <a:tailEnd type="none" w="med" len="med"/>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tcPr>
                </a:tc>
              </a:tr>
              <a:tr h="507561">
                <a:tc>
                  <a:txBody>
                    <a:bodyPr/>
                    <a:lstStyle/>
                    <a:p>
                      <a:pPr algn="l" fontAlgn="t"/>
                      <a:r>
                        <a:rPr lang="ru-RU" sz="1800" b="0">
                          <a:effectLst/>
                        </a:rPr>
                        <a:t>3.</a:t>
                      </a:r>
                    </a:p>
                  </a:txBody>
                  <a:tcPr marL="28515" marR="28515" marT="14257" marB="14257">
                    <a:lnL w="4763" cap="flat" cmpd="sng" algn="ctr">
                      <a:solidFill>
                        <a:srgbClr val="DADADA"/>
                      </a:solidFill>
                      <a:prstDash val="solid"/>
                      <a:round/>
                      <a:headEnd type="none" w="med" len="med"/>
                      <a:tailEnd type="none" w="med" len="med"/>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tcPr>
                </a:tc>
                <a:tc>
                  <a:txBody>
                    <a:bodyPr/>
                    <a:lstStyle/>
                    <a:p>
                      <a:pPr algn="l" fontAlgn="t"/>
                      <a:r>
                        <a:rPr lang="ru-RU" sz="1800" b="0">
                          <a:effectLst/>
                        </a:rPr>
                        <a:t>Обеспечение порядка в местах проведения массовых мероприятий</a:t>
                      </a:r>
                    </a:p>
                  </a:txBody>
                  <a:tcPr marL="28515" marR="28515" marT="14257" marB="14257">
                    <a:lnL w="4763" cap="flat" cmpd="sng" algn="ctr">
                      <a:solidFill>
                        <a:srgbClr val="DADADA"/>
                      </a:solidFill>
                      <a:prstDash val="solid"/>
                      <a:round/>
                      <a:headEnd type="none" w="med" len="med"/>
                      <a:tailEnd type="none" w="med" len="med"/>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tcPr>
                </a:tc>
                <a:tc>
                  <a:txBody>
                    <a:bodyPr/>
                    <a:lstStyle/>
                    <a:p>
                      <a:pPr algn="l" fontAlgn="t"/>
                      <a:r>
                        <a:rPr lang="ru-RU" sz="1800" b="0">
                          <a:effectLst/>
                        </a:rPr>
                        <a:t>0,3</a:t>
                      </a:r>
                    </a:p>
                  </a:txBody>
                  <a:tcPr marL="28515" marR="28515" marT="14257" marB="14257">
                    <a:lnL w="4763" cap="flat" cmpd="sng" algn="ctr">
                      <a:solidFill>
                        <a:srgbClr val="DADADA"/>
                      </a:solidFill>
                      <a:prstDash val="solid"/>
                      <a:round/>
                      <a:headEnd type="none" w="med" len="med"/>
                      <a:tailEnd type="none" w="med" len="med"/>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tcPr>
                </a:tc>
              </a:tr>
              <a:tr h="1392284">
                <a:tc>
                  <a:txBody>
                    <a:bodyPr/>
                    <a:lstStyle/>
                    <a:p>
                      <a:pPr algn="l" fontAlgn="t"/>
                      <a:r>
                        <a:rPr lang="ru-RU" sz="1800" b="0">
                          <a:effectLst/>
                        </a:rPr>
                        <a:t>4.</a:t>
                      </a:r>
                    </a:p>
                  </a:txBody>
                  <a:tcPr marL="28515" marR="28515" marT="14257" marB="14257">
                    <a:lnL w="4763" cap="flat" cmpd="sng" algn="ctr">
                      <a:solidFill>
                        <a:srgbClr val="DADADA"/>
                      </a:solidFill>
                      <a:prstDash val="solid"/>
                      <a:round/>
                      <a:headEnd type="none" w="med" len="med"/>
                      <a:tailEnd type="none" w="med" len="med"/>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tcPr>
                </a:tc>
                <a:tc>
                  <a:txBody>
                    <a:bodyPr/>
                    <a:lstStyle/>
                    <a:p>
                      <a:pPr algn="l" fontAlgn="t"/>
                      <a:r>
                        <a:rPr lang="ru-RU" sz="1800" b="0" dirty="0">
                          <a:effectLst/>
                        </a:rPr>
                        <a:t>Охрана объектов и (или) имущества, а также обеспечение </a:t>
                      </a:r>
                      <a:r>
                        <a:rPr lang="ru-RU" sz="1800" b="0" dirty="0" err="1">
                          <a:effectLst/>
                        </a:rPr>
                        <a:t>внутриобъектового</a:t>
                      </a:r>
                      <a:r>
                        <a:rPr lang="ru-RU" sz="1800" b="0" dirty="0">
                          <a:effectLst/>
                        </a:rPr>
                        <a:t> и пропускного режимов на объектах, в отношении которых установлены обязательные для выполнения требования к антитеррористической защищенности</a:t>
                      </a:r>
                    </a:p>
                  </a:txBody>
                  <a:tcPr marL="28515" marR="28515" marT="14257" marB="14257">
                    <a:lnL w="4763" cap="flat" cmpd="sng" algn="ctr">
                      <a:solidFill>
                        <a:srgbClr val="DADADA"/>
                      </a:solidFill>
                      <a:prstDash val="solid"/>
                      <a:round/>
                      <a:headEnd type="none" w="med" len="med"/>
                      <a:tailEnd type="none" w="med" len="med"/>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tcPr>
                </a:tc>
                <a:tc>
                  <a:txBody>
                    <a:bodyPr/>
                    <a:lstStyle/>
                    <a:p>
                      <a:pPr algn="l" fontAlgn="t"/>
                      <a:r>
                        <a:rPr lang="ru-RU" sz="1800" b="0" dirty="0">
                          <a:effectLst/>
                        </a:rPr>
                        <a:t>0,1</a:t>
                      </a:r>
                    </a:p>
                  </a:txBody>
                  <a:tcPr marL="28515" marR="28515" marT="14257" marB="14257">
                    <a:lnL w="4763" cap="flat" cmpd="sng" algn="ctr">
                      <a:solidFill>
                        <a:srgbClr val="DADADA"/>
                      </a:solidFill>
                      <a:prstDash val="solid"/>
                      <a:round/>
                      <a:headEnd type="none" w="med" len="med"/>
                      <a:tailEnd type="none" w="med" len="med"/>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tcPr>
                </a:tc>
              </a:tr>
              <a:tr h="667243">
                <a:tc>
                  <a:txBody>
                    <a:bodyPr/>
                    <a:lstStyle/>
                    <a:p>
                      <a:pPr algn="l" fontAlgn="t"/>
                      <a:r>
                        <a:rPr lang="ru-RU" sz="1800" b="0">
                          <a:effectLst/>
                        </a:rPr>
                        <a:t>5.</a:t>
                      </a:r>
                    </a:p>
                  </a:txBody>
                  <a:tcPr marL="28515" marR="28515" marT="14257" marB="14257">
                    <a:lnL w="4763" cap="flat" cmpd="sng" algn="ctr">
                      <a:solidFill>
                        <a:srgbClr val="DADADA"/>
                      </a:solidFill>
                      <a:prstDash val="solid"/>
                      <a:round/>
                      <a:headEnd type="none" w="med" len="med"/>
                      <a:tailEnd type="none" w="med" len="med"/>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tcPr>
                </a:tc>
                <a:tc>
                  <a:txBody>
                    <a:bodyPr/>
                    <a:lstStyle/>
                    <a:p>
                      <a:pPr algn="l" fontAlgn="t"/>
                      <a:r>
                        <a:rPr lang="ru-RU" sz="1800" b="0">
                          <a:effectLst/>
                        </a:rPr>
                        <a:t>Наличие допуска к государственной тайне работника и режимно-секретного подразделения</a:t>
                      </a:r>
                    </a:p>
                  </a:txBody>
                  <a:tcPr marL="28515" marR="28515" marT="14257" marB="14257">
                    <a:lnL w="4763" cap="flat" cmpd="sng" algn="ctr">
                      <a:solidFill>
                        <a:srgbClr val="DADADA"/>
                      </a:solidFill>
                      <a:prstDash val="solid"/>
                      <a:round/>
                      <a:headEnd type="none" w="med" len="med"/>
                      <a:tailEnd type="none" w="med" len="med"/>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tcPr>
                </a:tc>
                <a:tc>
                  <a:txBody>
                    <a:bodyPr/>
                    <a:lstStyle/>
                    <a:p>
                      <a:pPr algn="l" fontAlgn="t"/>
                      <a:r>
                        <a:rPr lang="ru-RU" sz="1800" b="0">
                          <a:effectLst/>
                        </a:rPr>
                        <a:t>0,05</a:t>
                      </a:r>
                    </a:p>
                  </a:txBody>
                  <a:tcPr marL="28515" marR="28515" marT="14257" marB="14257">
                    <a:lnL w="4763" cap="flat" cmpd="sng" algn="ctr">
                      <a:solidFill>
                        <a:srgbClr val="DADADA"/>
                      </a:solidFill>
                      <a:prstDash val="solid"/>
                      <a:round/>
                      <a:headEnd type="none" w="med" len="med"/>
                      <a:tailEnd type="none" w="med" len="med"/>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tcPr>
                </a:tc>
              </a:tr>
              <a:tr h="347879">
                <a:tc gridSpan="3">
                  <a:txBody>
                    <a:bodyPr/>
                    <a:lstStyle/>
                    <a:p>
                      <a:pPr algn="l" fontAlgn="t"/>
                      <a:r>
                        <a:rPr lang="ru-RU" sz="1800" b="0" dirty="0">
                          <a:effectLst/>
                        </a:rPr>
                        <a:t>При этом суммарное значение дополнительных коэффициентов не может превышать 0,35</a:t>
                      </a:r>
                    </a:p>
                  </a:txBody>
                  <a:tcPr marL="28515" marR="28515" marT="14257" marB="14257">
                    <a:lnL w="4763" cap="flat" cmpd="sng" algn="ctr">
                      <a:solidFill>
                        <a:srgbClr val="DADADA"/>
                      </a:solidFill>
                      <a:prstDash val="solid"/>
                      <a:round/>
                      <a:headEnd type="none" w="med" len="med"/>
                      <a:tailEnd type="none" w="med" len="med"/>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bl>
          </a:graphicData>
        </a:graphic>
      </p:graphicFrame>
      <p:sp>
        <p:nvSpPr>
          <p:cNvPr id="7" name="Rectangle 1"/>
          <p:cNvSpPr>
            <a:spLocks noChangeArrowheads="1"/>
          </p:cNvSpPr>
          <p:nvPr/>
        </p:nvSpPr>
        <p:spPr bwMode="auto">
          <a:xfrm>
            <a:off x="733425" y="2248654"/>
            <a:ext cx="11149013"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rgbClr val="000000"/>
                </a:solidFill>
                <a:effectLst/>
                <a:latin typeface="PT Serif"/>
              </a:rPr>
              <a:t>   - дополнительные коэффициенты. Определяются в соответствии с таблицей N 2: </a:t>
            </a:r>
          </a:p>
        </p:txBody>
      </p:sp>
      <p:pic>
        <p:nvPicPr>
          <p:cNvPr id="17410" name="Picture 2" descr="https://normativ.kontur.ru/image?moduleId=1&amp;imageId=1299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649" y="2238347"/>
            <a:ext cx="485776" cy="446914"/>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https://normativ.kontur.ru/image?moduleId=1&amp;imageId=1299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86503" y="2685262"/>
            <a:ext cx="368396" cy="3389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63897" y="1257437"/>
            <a:ext cx="2327910" cy="523220"/>
          </a:xfrm>
          <a:prstGeom prst="rect">
            <a:avLst/>
          </a:prstGeom>
          <a:noFill/>
          <a:ln>
            <a:solidFill>
              <a:srgbClr val="BC3472"/>
            </a:solidFill>
          </a:ln>
        </p:spPr>
        <p:txBody>
          <a:bodyPr wrap="square" rtlCol="0">
            <a:spAutoFit/>
          </a:bodyPr>
          <a:lstStyle/>
          <a:p>
            <a:pPr algn="r"/>
            <a:r>
              <a:rPr lang="ru-RU" b="1" dirty="0" smtClean="0"/>
              <a:t>Прямые затраты на работу одного поста</a:t>
            </a:r>
            <a:endParaRPr lang="ru-RU" b="1" dirty="0"/>
          </a:p>
        </p:txBody>
      </p:sp>
    </p:spTree>
    <p:extLst>
      <p:ext uri="{BB962C8B-B14F-4D97-AF65-F5344CB8AC3E}">
        <p14:creationId xmlns:p14="http://schemas.microsoft.com/office/powerpoint/2010/main" val="28937102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2233" y="2709863"/>
            <a:ext cx="7839075" cy="523220"/>
          </a:xfrm>
          <a:prstGeom prst="rect">
            <a:avLst/>
          </a:prstGeom>
          <a:noFill/>
        </p:spPr>
        <p:txBody>
          <a:bodyPr wrap="square" rtlCol="0">
            <a:spAutoFit/>
          </a:bodyPr>
          <a:lstStyle/>
          <a:p>
            <a:r>
              <a:rPr lang="ru-RU" sz="2800" b="1" dirty="0" smtClean="0">
                <a:solidFill>
                  <a:srgbClr val="FF0000"/>
                </a:solidFill>
                <a:effectLst>
                  <a:outerShdw blurRad="38100" dist="38100" dir="2700000" algn="tl">
                    <a:srgbClr val="000000">
                      <a:alpha val="43137"/>
                    </a:srgbClr>
                  </a:outerShdw>
                </a:effectLst>
              </a:rPr>
              <a:t>Пример расчета услуг охраны</a:t>
            </a:r>
            <a:endParaRPr lang="ru-RU"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11590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0913" y="157163"/>
            <a:ext cx="7839075" cy="523220"/>
          </a:xfrm>
          <a:prstGeom prst="rect">
            <a:avLst/>
          </a:prstGeom>
          <a:noFill/>
        </p:spPr>
        <p:txBody>
          <a:bodyPr wrap="square" rtlCol="0">
            <a:spAutoFit/>
          </a:bodyPr>
          <a:lstStyle/>
          <a:p>
            <a:r>
              <a:rPr lang="ru-RU" sz="2800" b="1" dirty="0" smtClean="0">
                <a:solidFill>
                  <a:srgbClr val="FF0000"/>
                </a:solidFill>
                <a:effectLst>
                  <a:outerShdw blurRad="38100" dist="38100" dir="2700000" algn="tl">
                    <a:srgbClr val="000000">
                      <a:alpha val="43137"/>
                    </a:srgbClr>
                  </a:outerShdw>
                </a:effectLst>
              </a:rPr>
              <a:t>Пример расчета услуг охраны:</a:t>
            </a:r>
            <a:endParaRPr lang="ru-RU" sz="2800" b="1" dirty="0">
              <a:solidFill>
                <a:srgbClr val="FF0000"/>
              </a:solidFill>
              <a:effectLst>
                <a:outerShdw blurRad="38100" dist="38100" dir="2700000" algn="tl">
                  <a:srgbClr val="000000">
                    <a:alpha val="43137"/>
                  </a:srgbClr>
                </a:outerShdw>
              </a:effectLst>
            </a:endParaRPr>
          </a:p>
        </p:txBody>
      </p:sp>
      <p:pic>
        <p:nvPicPr>
          <p:cNvPr id="23554"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12" y="1787842"/>
            <a:ext cx="4126654" cy="232124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0254" y="849392"/>
            <a:ext cx="4155970" cy="769441"/>
          </a:xfrm>
          <a:prstGeom prst="rect">
            <a:avLst/>
          </a:prstGeom>
          <a:noFill/>
        </p:spPr>
        <p:txBody>
          <a:bodyPr wrap="square" rtlCol="0">
            <a:spAutoFit/>
          </a:bodyPr>
          <a:lstStyle/>
          <a:p>
            <a:r>
              <a:rPr lang="ru-RU" sz="2400" b="1" dirty="0" smtClean="0"/>
              <a:t>Шаг 1 </a:t>
            </a:r>
            <a:r>
              <a:rPr lang="ru-RU" sz="2000" dirty="0" smtClean="0"/>
              <a:t>– пытаемся прочитать и понять формулы из Приказа</a:t>
            </a:r>
            <a:endParaRPr lang="ru-RU" sz="2000" dirty="0"/>
          </a:p>
        </p:txBody>
      </p:sp>
      <p:pic>
        <p:nvPicPr>
          <p:cNvPr id="23556" name="Picture 4" descr="Picture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523" y="1747657"/>
            <a:ext cx="3375025" cy="253390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33867" y="680383"/>
            <a:ext cx="4105595" cy="769441"/>
          </a:xfrm>
          <a:prstGeom prst="rect">
            <a:avLst/>
          </a:prstGeom>
          <a:noFill/>
        </p:spPr>
        <p:txBody>
          <a:bodyPr wrap="square" rtlCol="0">
            <a:spAutoFit/>
          </a:bodyPr>
          <a:lstStyle/>
          <a:p>
            <a:r>
              <a:rPr lang="ru-RU" sz="2400" b="1" dirty="0" smtClean="0"/>
              <a:t>Шаг 2 </a:t>
            </a:r>
            <a:r>
              <a:rPr lang="ru-RU" sz="1800" dirty="0" smtClean="0"/>
              <a:t>– </a:t>
            </a:r>
            <a:r>
              <a:rPr lang="ru-RU" sz="2000" dirty="0" smtClean="0"/>
              <a:t>пытаемся сопоставить показатели с реальностью</a:t>
            </a:r>
            <a:endParaRPr lang="ru-RU" sz="2000" dirty="0"/>
          </a:p>
        </p:txBody>
      </p:sp>
      <p:pic>
        <p:nvPicPr>
          <p:cNvPr id="23558" name="Picture 6" descr="Picture backgro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245" y="4841454"/>
            <a:ext cx="3184278" cy="166643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66687" y="4841454"/>
            <a:ext cx="4155970" cy="1077218"/>
          </a:xfrm>
          <a:prstGeom prst="rect">
            <a:avLst/>
          </a:prstGeom>
          <a:noFill/>
        </p:spPr>
        <p:txBody>
          <a:bodyPr wrap="square" rtlCol="0">
            <a:spAutoFit/>
          </a:bodyPr>
          <a:lstStyle/>
          <a:p>
            <a:r>
              <a:rPr lang="ru-RU" sz="2400" b="1" dirty="0" smtClean="0"/>
              <a:t>Шаг 3 </a:t>
            </a:r>
            <a:r>
              <a:rPr lang="ru-RU" sz="2000" dirty="0" smtClean="0"/>
              <a:t>– идем заваривать пустырник, для психического спокойствия</a:t>
            </a:r>
            <a:endParaRPr lang="ru-RU" sz="2000" dirty="0"/>
          </a:p>
        </p:txBody>
      </p:sp>
    </p:spTree>
    <p:extLst>
      <p:ext uri="{BB962C8B-B14F-4D97-AF65-F5344CB8AC3E}">
        <p14:creationId xmlns:p14="http://schemas.microsoft.com/office/powerpoint/2010/main" val="405441220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0913" y="157163"/>
            <a:ext cx="7839075" cy="523220"/>
          </a:xfrm>
          <a:prstGeom prst="rect">
            <a:avLst/>
          </a:prstGeom>
          <a:noFill/>
        </p:spPr>
        <p:txBody>
          <a:bodyPr wrap="square" rtlCol="0">
            <a:spAutoFit/>
          </a:bodyPr>
          <a:lstStyle/>
          <a:p>
            <a:r>
              <a:rPr lang="ru-RU" sz="2800" b="1" dirty="0" smtClean="0">
                <a:solidFill>
                  <a:srgbClr val="FF0000"/>
                </a:solidFill>
                <a:effectLst>
                  <a:outerShdw blurRad="38100" dist="38100" dir="2700000" algn="tl">
                    <a:srgbClr val="000000">
                      <a:alpha val="43137"/>
                    </a:srgbClr>
                  </a:outerShdw>
                </a:effectLst>
              </a:rPr>
              <a:t>Пример расчета услуг охраны:</a:t>
            </a:r>
            <a:endParaRPr lang="ru-RU" sz="2800"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316441" y="1025605"/>
            <a:ext cx="10946871" cy="1015663"/>
          </a:xfrm>
          <a:prstGeom prst="rect">
            <a:avLst/>
          </a:prstGeom>
          <a:noFill/>
        </p:spPr>
        <p:txBody>
          <a:bodyPr wrap="square" rtlCol="0">
            <a:spAutoFit/>
          </a:bodyPr>
          <a:lstStyle/>
          <a:p>
            <a:r>
              <a:rPr lang="ru-RU" sz="3200" b="1" dirty="0" smtClean="0"/>
              <a:t>Шаг 4 </a:t>
            </a:r>
            <a:r>
              <a:rPr lang="ru-RU" sz="2800" dirty="0" smtClean="0"/>
              <a:t>– находим и используем автоматизированный расчетчик цены на охрану</a:t>
            </a:r>
            <a:endParaRPr lang="ru-RU" sz="2800" dirty="0"/>
          </a:p>
        </p:txBody>
      </p:sp>
      <p:pic>
        <p:nvPicPr>
          <p:cNvPr id="27650"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212" y="2305527"/>
            <a:ext cx="7170737" cy="342044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91679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0913" y="157163"/>
            <a:ext cx="7839075" cy="523220"/>
          </a:xfrm>
          <a:prstGeom prst="rect">
            <a:avLst/>
          </a:prstGeom>
          <a:noFill/>
        </p:spPr>
        <p:txBody>
          <a:bodyPr wrap="square" rtlCol="0">
            <a:spAutoFit/>
          </a:bodyPr>
          <a:lstStyle/>
          <a:p>
            <a:r>
              <a:rPr lang="ru-RU" sz="2800" b="1" dirty="0" smtClean="0">
                <a:solidFill>
                  <a:srgbClr val="FF0000"/>
                </a:solidFill>
                <a:effectLst>
                  <a:outerShdw blurRad="38100" dist="38100" dir="2700000" algn="tl">
                    <a:srgbClr val="000000">
                      <a:alpha val="43137"/>
                    </a:srgbClr>
                  </a:outerShdw>
                </a:effectLst>
              </a:rPr>
              <a:t>Пример расчета услуг охраны:</a:t>
            </a:r>
            <a:endParaRPr lang="ru-RU" sz="2800"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361950" y="1347788"/>
            <a:ext cx="11734800" cy="4939814"/>
          </a:xfrm>
          <a:prstGeom prst="rect">
            <a:avLst/>
          </a:prstGeom>
          <a:noFill/>
        </p:spPr>
        <p:txBody>
          <a:bodyPr wrap="square" rtlCol="0">
            <a:spAutoFit/>
          </a:bodyPr>
          <a:lstStyle/>
          <a:p>
            <a:pPr>
              <a:spcAft>
                <a:spcPts val="600"/>
              </a:spcAft>
            </a:pPr>
            <a:r>
              <a:rPr lang="ru-RU" sz="2800" b="1" dirty="0" smtClean="0"/>
              <a:t>Требуется:</a:t>
            </a:r>
          </a:p>
          <a:p>
            <a:pPr marL="457200" indent="-457200">
              <a:spcAft>
                <a:spcPts val="600"/>
              </a:spcAft>
              <a:buFont typeface="Wingdings" panose="05000000000000000000" pitchFamily="2" charset="2"/>
              <a:buChar char="ü"/>
            </a:pPr>
            <a:r>
              <a:rPr lang="ru-RU" sz="2800" dirty="0" smtClean="0"/>
              <a:t>2 охранника (2 поста охраны)</a:t>
            </a:r>
          </a:p>
          <a:p>
            <a:pPr marL="457200" indent="-457200">
              <a:spcAft>
                <a:spcPts val="600"/>
              </a:spcAft>
              <a:buFont typeface="Wingdings" panose="05000000000000000000" pitchFamily="2" charset="2"/>
              <a:buChar char="ü"/>
            </a:pPr>
            <a:r>
              <a:rPr lang="ru-RU" sz="2800" dirty="0" smtClean="0"/>
              <a:t>Режим работы 24/7 без выходных и праздников</a:t>
            </a:r>
          </a:p>
          <a:p>
            <a:pPr marL="457200" indent="-457200">
              <a:spcAft>
                <a:spcPts val="600"/>
              </a:spcAft>
              <a:buFont typeface="Wingdings" panose="05000000000000000000" pitchFamily="2" charset="2"/>
              <a:buChar char="ü"/>
            </a:pPr>
            <a:r>
              <a:rPr lang="ru-RU" sz="2800" dirty="0" smtClean="0"/>
              <a:t>В Санкт-Петербурге</a:t>
            </a:r>
          </a:p>
          <a:p>
            <a:pPr marL="457200" indent="-457200" fontAlgn="t">
              <a:spcAft>
                <a:spcPts val="600"/>
              </a:spcAft>
              <a:buFont typeface="Wingdings" panose="05000000000000000000" pitchFamily="2" charset="2"/>
              <a:buChar char="ü"/>
            </a:pPr>
            <a:r>
              <a:rPr lang="ru-RU" sz="2800" dirty="0" smtClean="0"/>
              <a:t>В </a:t>
            </a:r>
            <a:r>
              <a:rPr lang="ru-RU" sz="2800" dirty="0"/>
              <a:t>отношении </a:t>
            </a:r>
            <a:r>
              <a:rPr lang="ru-RU" sz="2800" dirty="0" smtClean="0"/>
              <a:t>объекта установлены </a:t>
            </a:r>
            <a:r>
              <a:rPr lang="ru-RU" sz="2800" dirty="0"/>
              <a:t>обязательные для выполнения требования к антитеррористической </a:t>
            </a:r>
            <a:r>
              <a:rPr lang="ru-RU" sz="2800" dirty="0" smtClean="0"/>
              <a:t>защищенности</a:t>
            </a:r>
          </a:p>
          <a:p>
            <a:pPr fontAlgn="t">
              <a:spcAft>
                <a:spcPts val="600"/>
              </a:spcAft>
            </a:pPr>
            <a:r>
              <a:rPr lang="ru-RU" sz="2800" dirty="0" smtClean="0"/>
              <a:t>Срок охраны:</a:t>
            </a:r>
          </a:p>
          <a:p>
            <a:pPr marL="457200" indent="-457200" fontAlgn="t">
              <a:spcAft>
                <a:spcPts val="600"/>
              </a:spcAft>
              <a:buFont typeface="Wingdings" panose="05000000000000000000" pitchFamily="2" charset="2"/>
              <a:buChar char="ü"/>
            </a:pPr>
            <a:r>
              <a:rPr lang="ru-RU" sz="2800" dirty="0" smtClean="0"/>
              <a:t> – с даты заключения контракта (ближайший срок 10 марта 2026 года)</a:t>
            </a:r>
          </a:p>
          <a:p>
            <a:pPr marL="457200" indent="-457200" fontAlgn="t">
              <a:spcAft>
                <a:spcPts val="600"/>
              </a:spcAft>
              <a:buFont typeface="Wingdings" panose="05000000000000000000" pitchFamily="2" charset="2"/>
              <a:buChar char="ü"/>
            </a:pPr>
            <a:r>
              <a:rPr lang="ru-RU" sz="2800" dirty="0"/>
              <a:t> – </a:t>
            </a:r>
            <a:r>
              <a:rPr lang="ru-RU" sz="2800" dirty="0" smtClean="0"/>
              <a:t>по 28 февраля 2027 года включительно</a:t>
            </a:r>
            <a:endParaRPr lang="ru-RU" sz="2800" dirty="0"/>
          </a:p>
        </p:txBody>
      </p:sp>
    </p:spTree>
    <p:extLst>
      <p:ext uri="{BB962C8B-B14F-4D97-AF65-F5344CB8AC3E}">
        <p14:creationId xmlns:p14="http://schemas.microsoft.com/office/powerpoint/2010/main" val="165893750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0913" y="157163"/>
            <a:ext cx="7839075" cy="523220"/>
          </a:xfrm>
          <a:prstGeom prst="rect">
            <a:avLst/>
          </a:prstGeom>
          <a:noFill/>
        </p:spPr>
        <p:txBody>
          <a:bodyPr wrap="square" rtlCol="0">
            <a:spAutoFit/>
          </a:bodyPr>
          <a:lstStyle/>
          <a:p>
            <a:r>
              <a:rPr lang="ru-RU" sz="2800" b="1" dirty="0" smtClean="0">
                <a:solidFill>
                  <a:srgbClr val="FF0000"/>
                </a:solidFill>
                <a:effectLst>
                  <a:outerShdw blurRad="38100" dist="38100" dir="2700000" algn="tl">
                    <a:srgbClr val="000000">
                      <a:alpha val="43137"/>
                    </a:srgbClr>
                  </a:outerShdw>
                </a:effectLst>
              </a:rPr>
              <a:t>Пример расчета услуг охраны:</a:t>
            </a:r>
            <a:endParaRPr lang="ru-RU" sz="2800"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319088" y="828675"/>
            <a:ext cx="11734800" cy="523220"/>
          </a:xfrm>
          <a:prstGeom prst="rect">
            <a:avLst/>
          </a:prstGeom>
          <a:noFill/>
        </p:spPr>
        <p:txBody>
          <a:bodyPr wrap="square" rtlCol="0">
            <a:spAutoFit/>
          </a:bodyPr>
          <a:lstStyle/>
          <a:p>
            <a:pPr>
              <a:spcAft>
                <a:spcPts val="600"/>
              </a:spcAft>
            </a:pPr>
            <a:r>
              <a:rPr lang="ru-RU" sz="2800" b="1" dirty="0" smtClean="0"/>
              <a:t>Считаем:</a:t>
            </a:r>
            <a:endParaRPr lang="ru-RU" sz="2800" dirty="0"/>
          </a:p>
        </p:txBody>
      </p:sp>
      <p:graphicFrame>
        <p:nvGraphicFramePr>
          <p:cNvPr id="4" name="Таблица 3"/>
          <p:cNvGraphicFramePr>
            <a:graphicFrameLocks noGrp="1"/>
          </p:cNvGraphicFramePr>
          <p:nvPr>
            <p:extLst>
              <p:ext uri="{D42A27DB-BD31-4B8C-83A1-F6EECF244321}">
                <p14:modId xmlns:p14="http://schemas.microsoft.com/office/powerpoint/2010/main" val="300247940"/>
              </p:ext>
            </p:extLst>
          </p:nvPr>
        </p:nvGraphicFramePr>
        <p:xfrm>
          <a:off x="378460" y="1596041"/>
          <a:ext cx="11591290" cy="5080985"/>
        </p:xfrm>
        <a:graphic>
          <a:graphicData uri="http://schemas.openxmlformats.org/drawingml/2006/table">
            <a:tbl>
              <a:tblPr firstRow="1" firstCol="1" bandRow="1">
                <a:tableStyleId>{5940675A-B579-460E-94D1-54222C63F5DA}</a:tableStyleId>
              </a:tblPr>
              <a:tblGrid>
                <a:gridCol w="9965190"/>
                <a:gridCol w="1626100"/>
              </a:tblGrid>
              <a:tr h="1787642">
                <a:tc>
                  <a:txBody>
                    <a:bodyPr/>
                    <a:lstStyle/>
                    <a:p>
                      <a:pPr>
                        <a:lnSpc>
                          <a:spcPct val="115000"/>
                        </a:lnSpc>
                        <a:spcAft>
                          <a:spcPts val="0"/>
                        </a:spcAft>
                      </a:pPr>
                      <a:r>
                        <a:rPr lang="ru-RU" sz="1200" b="1" kern="100" dirty="0">
                          <a:effectLst/>
                        </a:rPr>
                        <a:t>Количество дней работы поста </a:t>
                      </a:r>
                      <a:r>
                        <a:rPr lang="ru-RU" sz="1200" kern="100" dirty="0">
                          <a:effectLst/>
                        </a:rPr>
                        <a:t>(297дней а 2026г. и 59 дней в 2027г.)</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200" kern="100">
                          <a:effectLst/>
                        </a:rPr>
                        <a:t>356</a:t>
                      </a:r>
                      <a:endParaRPr lang="ru-R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70210">
                <a:tc>
                  <a:txBody>
                    <a:bodyPr/>
                    <a:lstStyle/>
                    <a:p>
                      <a:pPr>
                        <a:lnSpc>
                          <a:spcPct val="115000"/>
                        </a:lnSpc>
                        <a:spcAft>
                          <a:spcPts val="0"/>
                        </a:spcAft>
                      </a:pPr>
                      <a:r>
                        <a:rPr lang="ru-RU" sz="1200" b="1" kern="100" dirty="0">
                          <a:effectLst/>
                        </a:rPr>
                        <a:t>Нерабочих федеральных праздничных дней </a:t>
                      </a:r>
                      <a:r>
                        <a:rPr lang="ru-RU" sz="1200" kern="100" dirty="0">
                          <a:effectLst/>
                        </a:rPr>
                        <a:t>(4 дня в 2026г. и 9 дней в 2027г.)</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200" kern="100">
                          <a:effectLst/>
                        </a:rPr>
                        <a:t>13</a:t>
                      </a:r>
                      <a:endParaRPr lang="ru-R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3972">
                <a:tc>
                  <a:txBody>
                    <a:bodyPr/>
                    <a:lstStyle/>
                    <a:p>
                      <a:pPr>
                        <a:lnSpc>
                          <a:spcPct val="115000"/>
                        </a:lnSpc>
                        <a:spcAft>
                          <a:spcPts val="0"/>
                        </a:spcAft>
                      </a:pPr>
                      <a:r>
                        <a:rPr lang="ru-RU" sz="1200" kern="100" dirty="0">
                          <a:effectLst/>
                        </a:rPr>
                        <a:t>Региональных праздничных дней</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200" kern="100">
                          <a:effectLst/>
                        </a:rPr>
                        <a:t>0</a:t>
                      </a:r>
                      <a:endParaRPr lang="ru-R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958741">
                <a:tc>
                  <a:txBody>
                    <a:bodyPr/>
                    <a:lstStyle/>
                    <a:p>
                      <a:pPr>
                        <a:lnSpc>
                          <a:spcPct val="115000"/>
                        </a:lnSpc>
                        <a:spcAft>
                          <a:spcPts val="0"/>
                        </a:spcAft>
                      </a:pPr>
                      <a:r>
                        <a:rPr lang="ru-RU" sz="1200" kern="100" dirty="0">
                          <a:effectLst/>
                        </a:rPr>
                        <a:t>Ки* (количество часов работы работника по контракту на одном посту охраны) 24 (час) х 1 (охранник) х 356 (дней)</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100" kern="100" dirty="0">
                          <a:effectLst/>
                        </a:rPr>
                        <a:t> </a:t>
                      </a:r>
                    </a:p>
                    <a:p>
                      <a:pPr algn="ctr">
                        <a:lnSpc>
                          <a:spcPct val="115000"/>
                        </a:lnSpc>
                        <a:spcAft>
                          <a:spcPts val="0"/>
                        </a:spcAft>
                      </a:pPr>
                      <a:r>
                        <a:rPr lang="ru-RU" sz="1100" kern="100" dirty="0">
                          <a:effectLst/>
                        </a:rPr>
                        <a:t>8544</a:t>
                      </a:r>
                    </a:p>
                    <a:p>
                      <a:pPr algn="ctr">
                        <a:lnSpc>
                          <a:spcPct val="115000"/>
                        </a:lnSpc>
                        <a:spcAft>
                          <a:spcPts val="0"/>
                        </a:spcAft>
                      </a:pPr>
                      <a:r>
                        <a:rPr lang="ru-RU" sz="1200" kern="100" dirty="0">
                          <a:effectLst/>
                        </a:rPr>
                        <a:t> </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70210">
                <a:tc>
                  <a:txBody>
                    <a:bodyPr/>
                    <a:lstStyle/>
                    <a:p>
                      <a:pPr>
                        <a:lnSpc>
                          <a:spcPct val="115000"/>
                        </a:lnSpc>
                        <a:spcAft>
                          <a:spcPts val="0"/>
                        </a:spcAft>
                      </a:pPr>
                      <a:r>
                        <a:rPr lang="ru-RU" sz="1200" kern="100">
                          <a:effectLst/>
                        </a:rPr>
                        <a:t>МРОТ (минимальный размер оплаты труда, установленный на дату расчета НМЦК) в Санкт-Петербурге</a:t>
                      </a:r>
                      <a:endParaRPr lang="ru-R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200" kern="100" dirty="0">
                          <a:effectLst/>
                        </a:rPr>
                        <a:t>31250,00</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70210">
                <a:tc>
                  <a:txBody>
                    <a:bodyPr/>
                    <a:lstStyle/>
                    <a:p>
                      <a:pPr>
                        <a:lnSpc>
                          <a:spcPct val="115000"/>
                        </a:lnSpc>
                        <a:spcAft>
                          <a:spcPts val="0"/>
                        </a:spcAft>
                      </a:pPr>
                      <a:r>
                        <a:rPr lang="ru-RU" sz="1200" kern="100">
                          <a:effectLst/>
                        </a:rPr>
                        <a:t>СНР (среднемесячное количество рабочих часов в году при 40-часовой рабочей неделе на 2026 год)</a:t>
                      </a:r>
                      <a:endParaRPr lang="ru-R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200" kern="100" dirty="0">
                          <a:effectLst/>
                        </a:rPr>
                        <a:t>164,33</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72644475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0913" y="157163"/>
            <a:ext cx="7839075" cy="523220"/>
          </a:xfrm>
          <a:prstGeom prst="rect">
            <a:avLst/>
          </a:prstGeom>
          <a:noFill/>
        </p:spPr>
        <p:txBody>
          <a:bodyPr wrap="square" rtlCol="0">
            <a:spAutoFit/>
          </a:bodyPr>
          <a:lstStyle/>
          <a:p>
            <a:r>
              <a:rPr lang="ru-RU" sz="2800" b="1" dirty="0" smtClean="0">
                <a:solidFill>
                  <a:srgbClr val="FF0000"/>
                </a:solidFill>
                <a:effectLst>
                  <a:outerShdw blurRad="38100" dist="38100" dir="2700000" algn="tl">
                    <a:srgbClr val="000000">
                      <a:alpha val="43137"/>
                    </a:srgbClr>
                  </a:outerShdw>
                </a:effectLst>
              </a:rPr>
              <a:t>Пример расчета услуг охраны:</a:t>
            </a:r>
            <a:endParaRPr lang="ru-RU" sz="2800"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319088" y="828675"/>
            <a:ext cx="11734800" cy="523220"/>
          </a:xfrm>
          <a:prstGeom prst="rect">
            <a:avLst/>
          </a:prstGeom>
          <a:noFill/>
        </p:spPr>
        <p:txBody>
          <a:bodyPr wrap="square" rtlCol="0">
            <a:spAutoFit/>
          </a:bodyPr>
          <a:lstStyle/>
          <a:p>
            <a:pPr>
              <a:spcAft>
                <a:spcPts val="600"/>
              </a:spcAft>
            </a:pPr>
            <a:r>
              <a:rPr lang="ru-RU" sz="2800" b="1" dirty="0" smtClean="0"/>
              <a:t>Считаем:</a:t>
            </a:r>
            <a:endParaRPr lang="ru-RU" sz="2800" dirty="0"/>
          </a:p>
        </p:txBody>
      </p:sp>
      <p:pic>
        <p:nvPicPr>
          <p:cNvPr id="5" name="Picture 2" descr="https://normativ.kontur.ru/image?moduleId=1&amp;imageId=1299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3" y="929806"/>
            <a:ext cx="6250937" cy="4220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Таблица 5"/>
          <p:cNvGraphicFramePr>
            <a:graphicFrameLocks noGrp="1"/>
          </p:cNvGraphicFramePr>
          <p:nvPr>
            <p:extLst>
              <p:ext uri="{D42A27DB-BD31-4B8C-83A1-F6EECF244321}">
                <p14:modId xmlns:p14="http://schemas.microsoft.com/office/powerpoint/2010/main" val="2699188083"/>
              </p:ext>
            </p:extLst>
          </p:nvPr>
        </p:nvGraphicFramePr>
        <p:xfrm>
          <a:off x="170814" y="2062130"/>
          <a:ext cx="11236325" cy="4304379"/>
        </p:xfrm>
        <a:graphic>
          <a:graphicData uri="http://schemas.openxmlformats.org/drawingml/2006/table">
            <a:tbl>
              <a:tblPr firstRow="1" firstCol="1" bandRow="1">
                <a:tableStyleId>{2D5ABB26-0587-4C30-8999-92F81FD0307C}</a:tableStyleId>
              </a:tblPr>
              <a:tblGrid>
                <a:gridCol w="9660022"/>
                <a:gridCol w="1576303"/>
              </a:tblGrid>
              <a:tr h="441085">
                <a:tc>
                  <a:txBody>
                    <a:bodyPr/>
                    <a:lstStyle/>
                    <a:p>
                      <a:pPr>
                        <a:lnSpc>
                          <a:spcPct val="115000"/>
                        </a:lnSpc>
                        <a:spcAft>
                          <a:spcPts val="0"/>
                        </a:spcAft>
                      </a:pPr>
                      <a:r>
                        <a:rPr lang="ru-RU" sz="2000" kern="100" dirty="0">
                          <a:effectLst/>
                        </a:rPr>
                        <a:t>БЗП (базовая заработная плата работника, рублей/час) БЗП=МРОТ/СНР</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kern="100">
                          <a:effectLst/>
                        </a:rPr>
                        <a:t>190,17</a:t>
                      </a:r>
                      <a:endParaRPr lang="ru-R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89052">
                <a:tc>
                  <a:txBody>
                    <a:bodyPr/>
                    <a:lstStyle/>
                    <a:p>
                      <a:pPr>
                        <a:lnSpc>
                          <a:spcPct val="115000"/>
                        </a:lnSpc>
                        <a:spcAft>
                          <a:spcPts val="0"/>
                        </a:spcAft>
                      </a:pPr>
                      <a:r>
                        <a:rPr lang="ru-RU" sz="2000" kern="100" dirty="0" err="1">
                          <a:effectLst/>
                        </a:rPr>
                        <a:t>Дн</a:t>
                      </a:r>
                      <a:r>
                        <a:rPr lang="ru-RU" sz="2000" kern="100" dirty="0">
                          <a:effectLst/>
                        </a:rPr>
                        <a:t> (доплата за работу в ночное время, 20% в соответствии с Постановлением Правительства РФ от 04.04.2025 N 436 "О минимальном размере повышения оплаты труда за работу в ночное время") </a:t>
                      </a:r>
                      <a:br>
                        <a:rPr lang="ru-RU" sz="2000" kern="100" dirty="0">
                          <a:effectLst/>
                        </a:rPr>
                      </a:br>
                      <a:r>
                        <a:rPr lang="ru-RU" sz="2000" kern="100" dirty="0" err="1" smtClean="0">
                          <a:effectLst/>
                        </a:rPr>
                        <a:t>Дн</a:t>
                      </a:r>
                      <a:r>
                        <a:rPr lang="ru-RU" sz="2000" kern="100" dirty="0" smtClean="0">
                          <a:effectLst/>
                        </a:rPr>
                        <a:t>=БЗП*0,2/3</a:t>
                      </a:r>
                      <a:r>
                        <a:rPr lang="en-US" sz="2000" kern="100" dirty="0" smtClean="0">
                          <a:effectLst/>
                        </a:rPr>
                        <a:t> </a:t>
                      </a:r>
                      <a:r>
                        <a:rPr lang="ru-RU" sz="2000" kern="100" dirty="0" smtClean="0">
                          <a:effectLst/>
                        </a:rPr>
                        <a:t>где</a:t>
                      </a:r>
                      <a:r>
                        <a:rPr lang="ru-RU" sz="2000" kern="100" baseline="0" dirty="0" smtClean="0">
                          <a:effectLst/>
                        </a:rPr>
                        <a:t> 1/3 это часть работы в ночное время 8 ч. с 22:00 до 6:00 т.е. 8/24 = 1/3 </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kern="100">
                          <a:effectLst/>
                        </a:rPr>
                        <a:t>12,68</a:t>
                      </a:r>
                      <a:endParaRPr lang="ru-R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8598">
                <a:tc>
                  <a:txBody>
                    <a:bodyPr/>
                    <a:lstStyle/>
                    <a:p>
                      <a:pPr>
                        <a:lnSpc>
                          <a:spcPct val="115000"/>
                        </a:lnSpc>
                        <a:spcAft>
                          <a:spcPts val="0"/>
                        </a:spcAft>
                      </a:pPr>
                      <a:r>
                        <a:rPr lang="ru-RU" sz="1800" kern="100" dirty="0" err="1">
                          <a:effectLst/>
                        </a:rPr>
                        <a:t>Двп</a:t>
                      </a:r>
                      <a:r>
                        <a:rPr lang="ru-RU" sz="1800" kern="100" dirty="0">
                          <a:effectLst/>
                        </a:rPr>
                        <a:t> (доплата за работу в выходные и праздничные дни, двойной размер оплаты в соответствии со ст. 153 ТК РФ) </a:t>
                      </a:r>
                      <a:br>
                        <a:rPr lang="ru-RU" sz="1800" kern="100" dirty="0">
                          <a:effectLst/>
                        </a:rPr>
                      </a:br>
                      <a:r>
                        <a:rPr lang="ru-RU" sz="1800" kern="100" dirty="0" err="1">
                          <a:effectLst/>
                        </a:rPr>
                        <a:t>Двп</a:t>
                      </a:r>
                      <a:r>
                        <a:rPr lang="ru-RU" sz="1800" kern="100" dirty="0">
                          <a:effectLst/>
                        </a:rPr>
                        <a:t>=(БЗП*кол-во праздничных </a:t>
                      </a:r>
                      <a:r>
                        <a:rPr lang="ru-RU" sz="1800" kern="100" dirty="0" smtClean="0">
                          <a:effectLst/>
                        </a:rPr>
                        <a:t>дней)/(</a:t>
                      </a:r>
                      <a:r>
                        <a:rPr lang="ru-RU" sz="1800" kern="100" dirty="0">
                          <a:effectLst/>
                        </a:rPr>
                        <a:t>кол-во дней работы </a:t>
                      </a:r>
                      <a:r>
                        <a:rPr lang="ru-RU" sz="1800" kern="100" dirty="0" smtClean="0">
                          <a:effectLst/>
                        </a:rPr>
                        <a:t>поста)</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kern="100">
                          <a:effectLst/>
                        </a:rPr>
                        <a:t>6,94</a:t>
                      </a:r>
                      <a:endParaRPr lang="ru-R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5644">
                <a:tc>
                  <a:txBody>
                    <a:bodyPr/>
                    <a:lstStyle/>
                    <a:p>
                      <a:pPr>
                        <a:lnSpc>
                          <a:spcPct val="115000"/>
                        </a:lnSpc>
                        <a:spcAft>
                          <a:spcPts val="0"/>
                        </a:spcAft>
                      </a:pPr>
                      <a:r>
                        <a:rPr lang="ru-RU" sz="1800" kern="100">
                          <a:effectLst/>
                        </a:rPr>
                        <a:t>Дрк (доплата за работу в районах Крайнего Севера) - не применяется</a:t>
                      </a:r>
                      <a:endParaRPr lang="ru-R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kern="100" dirty="0">
                          <a:effectLst/>
                        </a:rPr>
                        <a:t>0,00</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3962120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361914" y="390942"/>
            <a:ext cx="7887096" cy="523220"/>
          </a:xfrm>
          <a:prstGeom prst="rect">
            <a:avLst/>
          </a:prstGeom>
        </p:spPr>
        <p:txBody>
          <a:bodyPr wrap="none">
            <a:spAutoFit/>
          </a:bodyPr>
          <a:lstStyle/>
          <a:p>
            <a:r>
              <a:rPr lang="ru-RU" sz="2800" b="1" dirty="0"/>
              <a:t>Письмо </a:t>
            </a:r>
            <a:r>
              <a:rPr lang="ru-RU" sz="2800" b="1" dirty="0" err="1"/>
              <a:t>Росгвардии</a:t>
            </a:r>
            <a:r>
              <a:rPr lang="ru-RU" sz="2800" b="1" dirty="0"/>
              <a:t> от 23.07.2025 № 9/3156</a:t>
            </a:r>
          </a:p>
        </p:txBody>
      </p:sp>
      <p:sp>
        <p:nvSpPr>
          <p:cNvPr id="5" name="Прямоугольник 4"/>
          <p:cNvSpPr/>
          <p:nvPr/>
        </p:nvSpPr>
        <p:spPr>
          <a:xfrm>
            <a:off x="489174" y="1132850"/>
            <a:ext cx="11226576" cy="3724096"/>
          </a:xfrm>
          <a:prstGeom prst="rect">
            <a:avLst/>
          </a:prstGeom>
        </p:spPr>
        <p:txBody>
          <a:bodyPr wrap="square">
            <a:spAutoFit/>
          </a:bodyPr>
          <a:lstStyle/>
          <a:p>
            <a:pPr>
              <a:spcAft>
                <a:spcPts val="1200"/>
              </a:spcAft>
            </a:pPr>
            <a:r>
              <a:rPr lang="ru-RU" sz="2400" dirty="0" smtClean="0">
                <a:latin typeface="Roboto"/>
              </a:rPr>
              <a:t>Если </a:t>
            </a:r>
            <a:r>
              <a:rPr lang="ru-RU" sz="2400" dirty="0">
                <a:latin typeface="Roboto"/>
              </a:rPr>
              <a:t>закупаются охранные услуги с круглосуточным постом и оказание услуг планируется с 1 июля по 31 декабря 2025 </a:t>
            </a:r>
            <a:r>
              <a:rPr lang="ru-RU" sz="2400" dirty="0" smtClean="0">
                <a:latin typeface="Roboto"/>
              </a:rPr>
              <a:t>года - </a:t>
            </a:r>
            <a:r>
              <a:rPr lang="ru-RU" sz="2400" dirty="0"/>
              <a:t>следует руководствоваться производственным календарём на соответствующий период.</a:t>
            </a:r>
          </a:p>
          <a:p>
            <a:pPr>
              <a:spcAft>
                <a:spcPts val="1200"/>
              </a:spcAft>
            </a:pPr>
            <a:r>
              <a:rPr lang="ru-RU" sz="2400" dirty="0"/>
              <a:t>Так, количество нерабочих праздничных дней во втором полугодии производственного календаря составляет 1 день</a:t>
            </a:r>
            <a:r>
              <a:rPr lang="ru-RU" sz="2400" dirty="0" smtClean="0"/>
              <a:t>.</a:t>
            </a:r>
          </a:p>
          <a:p>
            <a:pPr>
              <a:spcAft>
                <a:spcPts val="1200"/>
              </a:spcAft>
            </a:pPr>
            <a:r>
              <a:rPr lang="ru-RU" sz="2400" dirty="0" smtClean="0"/>
              <a:t>Поэтому </a:t>
            </a:r>
            <a:r>
              <a:rPr lang="ru-RU" sz="2400" dirty="0"/>
              <a:t>показатель </a:t>
            </a:r>
            <a:r>
              <a:rPr lang="ru-RU" sz="2400" dirty="0" err="1"/>
              <a:t>Двп</a:t>
            </a:r>
            <a:r>
              <a:rPr lang="ru-RU" sz="2400" dirty="0"/>
              <a:t> (доплата за работу в выходные и праздничные дни), указанный в п. 5 приказа № 45, должен рассчитываться с учётом указанного значения.</a:t>
            </a:r>
          </a:p>
          <a:p>
            <a:endParaRPr lang="ru-RU" dirty="0"/>
          </a:p>
        </p:txBody>
      </p:sp>
    </p:spTree>
    <p:extLst>
      <p:ext uri="{BB962C8B-B14F-4D97-AF65-F5344CB8AC3E}">
        <p14:creationId xmlns:p14="http://schemas.microsoft.com/office/powerpoint/2010/main" val="2662893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013524"/>
            <a:ext cx="11917581" cy="5416868"/>
          </a:xfrm>
          <a:prstGeom prst="rect">
            <a:avLst/>
          </a:prstGeom>
        </p:spPr>
        <p:txBody>
          <a:bodyPr wrap="square">
            <a:spAutoFit/>
          </a:bodyPr>
          <a:lstStyle/>
          <a:p>
            <a:pPr>
              <a:spcAft>
                <a:spcPts val="1200"/>
              </a:spcAft>
            </a:pPr>
            <a:r>
              <a:rPr lang="ru-RU" sz="2800" b="1" dirty="0" smtClean="0"/>
              <a:t>Частью 22 статьи 22 Закона №44-ФЗ установлено:</a:t>
            </a:r>
          </a:p>
          <a:p>
            <a:pPr>
              <a:spcAft>
                <a:spcPts val="1200"/>
              </a:spcAft>
            </a:pPr>
            <a:r>
              <a:rPr lang="ru-RU" sz="2800" dirty="0" smtClean="0"/>
              <a:t>Правительство </a:t>
            </a:r>
            <a:r>
              <a:rPr lang="ru-RU" sz="2800" dirty="0"/>
              <a:t>Российской Федерации вправе </a:t>
            </a:r>
            <a:r>
              <a:rPr lang="ru-RU" sz="2800" b="1" dirty="0"/>
              <a:t>определить сферы деятельности</a:t>
            </a:r>
            <a:r>
              <a:rPr lang="ru-RU" sz="2800" dirty="0"/>
              <a:t>, </a:t>
            </a:r>
            <a:r>
              <a:rPr lang="ru-RU" sz="2800" b="1" dirty="0"/>
              <a:t>в которых </a:t>
            </a:r>
            <a:r>
              <a:rPr lang="ru-RU" sz="2800" dirty="0"/>
              <a:t>при осуществлении закупок </a:t>
            </a:r>
            <a:r>
              <a:rPr lang="ru-RU" sz="2800" b="1" dirty="0"/>
              <a:t>устанавливается порядок определения начальной (максимальной) цены контракта, цены контракта</a:t>
            </a:r>
            <a:r>
              <a:rPr lang="ru-RU" sz="2800" dirty="0"/>
              <a:t>, заключаемого с единственным поставщиком (подрядчиком, исполнителем), </a:t>
            </a:r>
            <a:r>
              <a:rPr lang="ru-RU" sz="2800" b="1" dirty="0"/>
              <a:t>начальной цены единицы </a:t>
            </a:r>
            <a:r>
              <a:rPr lang="ru-RU" sz="2800" dirty="0"/>
              <a:t>товара, работы, услуги </a:t>
            </a:r>
            <a:r>
              <a:rPr lang="ru-RU" sz="2800" b="1" dirty="0"/>
              <a:t>и федеральные органы исполнительной власти</a:t>
            </a:r>
            <a:r>
              <a:rPr lang="ru-RU" sz="2800" dirty="0"/>
              <a:t>, Государственную корпорацию по атомной энергии "</a:t>
            </a:r>
            <a:r>
              <a:rPr lang="ru-RU" sz="2800" dirty="0" err="1"/>
              <a:t>Росатом</a:t>
            </a:r>
            <a:r>
              <a:rPr lang="ru-RU" sz="2800" dirty="0"/>
              <a:t>", Государственную корпорацию по космической деятельности "</a:t>
            </a:r>
            <a:r>
              <a:rPr lang="ru-RU" sz="2800" dirty="0" err="1"/>
              <a:t>Роскосмос</a:t>
            </a:r>
            <a:r>
              <a:rPr lang="ru-RU" sz="2800" dirty="0"/>
              <a:t>", </a:t>
            </a:r>
            <a:r>
              <a:rPr lang="ru-RU" sz="2800" b="1" dirty="0"/>
              <a:t>уполномоченные устанавливать такой порядок</a:t>
            </a:r>
            <a:r>
              <a:rPr lang="ru-RU" sz="2800" dirty="0"/>
              <a:t> </a:t>
            </a:r>
            <a:r>
              <a:rPr lang="ru-RU" sz="2800" u="sng" dirty="0"/>
              <a:t>с учетом положений настоящего Федерального закона</a:t>
            </a:r>
            <a:r>
              <a:rPr lang="ru-RU" sz="2800" dirty="0"/>
              <a:t>.</a:t>
            </a:r>
          </a:p>
        </p:txBody>
      </p:sp>
    </p:spTree>
    <p:extLst>
      <p:ext uri="{BB962C8B-B14F-4D97-AF65-F5344CB8AC3E}">
        <p14:creationId xmlns:p14="http://schemas.microsoft.com/office/powerpoint/2010/main" val="252957812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75660" y="203210"/>
            <a:ext cx="7734300" cy="830997"/>
          </a:xfrm>
          <a:prstGeom prst="rect">
            <a:avLst/>
          </a:prstGeom>
        </p:spPr>
        <p:txBody>
          <a:bodyPr wrap="square">
            <a:spAutoFit/>
          </a:bodyPr>
          <a:lstStyle/>
          <a:p>
            <a:r>
              <a:rPr lang="ru-RU" sz="2400" b="1" dirty="0">
                <a:latin typeface="Calibri" panose="020F0502020204030204" pitchFamily="34" charset="0"/>
                <a:ea typeface="Calibri" panose="020F0502020204030204" pitchFamily="34" charset="0"/>
                <a:cs typeface="Times New Roman" panose="02020603050405020304" pitchFamily="18" charset="0"/>
              </a:rPr>
              <a:t>Решение Арбитражного суда Республики Хакасия от 11.08.2025 по делу N А74-4487/2024</a:t>
            </a:r>
            <a:endParaRPr lang="ru-RU" sz="2400" b="1" dirty="0"/>
          </a:p>
        </p:txBody>
      </p:sp>
      <p:sp>
        <p:nvSpPr>
          <p:cNvPr id="3" name="Прямоугольник 2"/>
          <p:cNvSpPr/>
          <p:nvPr/>
        </p:nvSpPr>
        <p:spPr>
          <a:xfrm>
            <a:off x="125730" y="1556385"/>
            <a:ext cx="11620500" cy="4770537"/>
          </a:xfrm>
          <a:prstGeom prst="rect">
            <a:avLst/>
          </a:prstGeom>
        </p:spPr>
        <p:txBody>
          <a:bodyPr wrap="square">
            <a:spAutoFit/>
          </a:bodyPr>
          <a:lstStyle/>
          <a:p>
            <a:pPr fontAlgn="base"/>
            <a:r>
              <a:rPr lang="ru-RU" sz="1600" dirty="0">
                <a:solidFill>
                  <a:srgbClr val="383C45"/>
                </a:solidFill>
                <a:latin typeface="Times New Roman" panose="02020603050405020304" pitchFamily="18" charset="0"/>
              </a:rPr>
              <a:t>При расчёте переменной </a:t>
            </a:r>
            <a:r>
              <a:rPr lang="ru-RU" sz="1600" dirty="0" err="1">
                <a:solidFill>
                  <a:srgbClr val="383C45"/>
                </a:solidFill>
                <a:latin typeface="Times New Roman" panose="02020603050405020304" pitchFamily="18" charset="0"/>
              </a:rPr>
              <a:t>Двп</a:t>
            </a:r>
            <a:r>
              <a:rPr lang="ru-RU" sz="1600" dirty="0">
                <a:solidFill>
                  <a:srgbClr val="383C45"/>
                </a:solidFill>
                <a:latin typeface="Times New Roman" panose="02020603050405020304" pitchFamily="18" charset="0"/>
              </a:rPr>
              <a:t> применено соотношение показателей 5/275, где 275 - количество календарных дней, 5 - праздничных дней. При этом учреждение исходило из периода оказания услуг - с 01.03.2024 по 30.11.2024 (275 дней) и количества нерабочих праздничных дней, приходящих на указанный период (5 дней</a:t>
            </a:r>
            <a:r>
              <a:rPr lang="ru-RU" sz="1600" dirty="0" smtClean="0">
                <a:solidFill>
                  <a:srgbClr val="383C45"/>
                </a:solidFill>
                <a:latin typeface="Times New Roman" panose="02020603050405020304" pitchFamily="18" charset="0"/>
              </a:rPr>
              <a:t>).</a:t>
            </a:r>
          </a:p>
          <a:p>
            <a:pPr fontAlgn="base"/>
            <a:endParaRPr lang="ru-RU" sz="1600" dirty="0">
              <a:solidFill>
                <a:srgbClr val="383C45"/>
              </a:solidFill>
              <a:latin typeface="arial" panose="020B0604020202020204" pitchFamily="34" charset="0"/>
            </a:endParaRPr>
          </a:p>
          <a:p>
            <a:pPr fontAlgn="base"/>
            <a:r>
              <a:rPr lang="ru-RU" sz="1600" dirty="0">
                <a:solidFill>
                  <a:srgbClr val="383C45"/>
                </a:solidFill>
                <a:latin typeface="Times New Roman" panose="02020603050405020304" pitchFamily="18" charset="0"/>
              </a:rPr>
              <a:t>Между тем, в соответствии с пунктом 5 Порядка №45 доплата за работу в выходные и праздничные дни определяется по производственному календарю (для 40-часовой пятидневной рабочей недели) на год, в котором производится расчёт НМЦК.</a:t>
            </a:r>
            <a:endParaRPr lang="ru-RU" sz="1600" dirty="0">
              <a:solidFill>
                <a:srgbClr val="383C45"/>
              </a:solidFill>
              <a:latin typeface="arial" panose="020B0604020202020204" pitchFamily="34" charset="0"/>
            </a:endParaRPr>
          </a:p>
          <a:p>
            <a:pPr fontAlgn="base"/>
            <a:r>
              <a:rPr lang="ru-RU" sz="1600" dirty="0">
                <a:solidFill>
                  <a:srgbClr val="383C45"/>
                </a:solidFill>
                <a:latin typeface="Times New Roman" panose="02020603050405020304" pitchFamily="18" charset="0"/>
              </a:rPr>
              <a:t>В Обосновании НМЦК также содержится информация о том, что расчёт </a:t>
            </a:r>
            <a:r>
              <a:rPr lang="ru-RU" sz="1600" dirty="0" err="1">
                <a:solidFill>
                  <a:srgbClr val="383C45"/>
                </a:solidFill>
                <a:latin typeface="Times New Roman" panose="02020603050405020304" pitchFamily="18" charset="0"/>
              </a:rPr>
              <a:t>Двп</a:t>
            </a:r>
            <a:r>
              <a:rPr lang="ru-RU" sz="1600" dirty="0">
                <a:solidFill>
                  <a:srgbClr val="383C45"/>
                </a:solidFill>
                <a:latin typeface="Times New Roman" panose="02020603050405020304" pitchFamily="18" charset="0"/>
              </a:rPr>
              <a:t> определяется по производственному календарю для 40-часовой пятидневной рабочей недели  на год, в котором производится расчёт</a:t>
            </a:r>
            <a:r>
              <a:rPr lang="ru-RU" sz="1600" dirty="0" smtClean="0">
                <a:solidFill>
                  <a:srgbClr val="383C45"/>
                </a:solidFill>
                <a:latin typeface="Times New Roman" panose="02020603050405020304" pitchFamily="18" charset="0"/>
              </a:rPr>
              <a:t>.</a:t>
            </a:r>
          </a:p>
          <a:p>
            <a:pPr fontAlgn="base"/>
            <a:endParaRPr lang="ru-RU" sz="1600" dirty="0">
              <a:solidFill>
                <a:srgbClr val="383C45"/>
              </a:solidFill>
              <a:latin typeface="arial" panose="020B0604020202020204" pitchFamily="34" charset="0"/>
            </a:endParaRPr>
          </a:p>
          <a:p>
            <a:pPr fontAlgn="base"/>
            <a:r>
              <a:rPr lang="ru-RU" sz="1600" dirty="0">
                <a:solidFill>
                  <a:srgbClr val="383C45"/>
                </a:solidFill>
                <a:latin typeface="Times New Roman" panose="02020603050405020304" pitchFamily="18" charset="0"/>
              </a:rPr>
              <a:t>Согласно производственному календарю на 2024 год для пятидневной рабочей недели (при 40-часовой рабочей неделе) количество календарных дней в 2024 году  составляет 366, нерабочих праздничных дней - 14 (статьёй 112 Трудового кодекса Российской Федерации установлены следующие нерабочие праздничные дни в Российской Федерации: 1, 2, 3, 4, 5, 6 и 8 января -Новогодние каникулы; 7 января - Рождество Христово; 23 февраля - День защитника Отечества; 8 марта - Международный женский день; 1 мая - Праздник Весны и Труда; 9 мая - День Победы; 12 июня - День России; 4 ноября - День народного единства</a:t>
            </a:r>
            <a:r>
              <a:rPr lang="ru-RU" sz="1600" dirty="0" smtClean="0">
                <a:solidFill>
                  <a:srgbClr val="383C45"/>
                </a:solidFill>
                <a:latin typeface="Times New Roman" panose="02020603050405020304" pitchFamily="18" charset="0"/>
              </a:rPr>
              <a:t>).</a:t>
            </a:r>
          </a:p>
          <a:p>
            <a:pPr fontAlgn="base"/>
            <a:endParaRPr lang="ru-RU" sz="1600" dirty="0">
              <a:solidFill>
                <a:srgbClr val="383C45"/>
              </a:solidFill>
              <a:latin typeface="arial" panose="020B0604020202020204" pitchFamily="34" charset="0"/>
            </a:endParaRPr>
          </a:p>
          <a:p>
            <a:pPr fontAlgn="base"/>
            <a:r>
              <a:rPr lang="ru-RU" sz="1600" dirty="0">
                <a:solidFill>
                  <a:srgbClr val="383C45"/>
                </a:solidFill>
                <a:latin typeface="Times New Roman" panose="02020603050405020304" pitchFamily="18" charset="0"/>
              </a:rPr>
              <a:t>На основании изложенного, арбитражный суд признаёт обоснованным вывод Министерства о том, что при расчёте доплаты за работу в выходные и праздничные дни (</a:t>
            </a:r>
            <a:r>
              <a:rPr lang="ru-RU" sz="1600" dirty="0" err="1">
                <a:solidFill>
                  <a:srgbClr val="383C45"/>
                </a:solidFill>
                <a:latin typeface="Times New Roman" panose="02020603050405020304" pitchFamily="18" charset="0"/>
              </a:rPr>
              <a:t>Двп</a:t>
            </a:r>
            <a:r>
              <a:rPr lang="ru-RU" sz="1600" dirty="0">
                <a:solidFill>
                  <a:srgbClr val="383C45"/>
                </a:solidFill>
                <a:latin typeface="Times New Roman" panose="02020603050405020304" pitchFamily="18" charset="0"/>
              </a:rPr>
              <a:t>) должны использоваться показатели по производственному календарю для 40-часовой пятидневной рабочей недели  на год, а именно соотношение 14 праздничных дней к 366 календарным дням в 2024 году.</a:t>
            </a:r>
            <a:endParaRPr lang="ru-RU" sz="1600" dirty="0">
              <a:solidFill>
                <a:srgbClr val="383C45"/>
              </a:solidFill>
              <a:latin typeface="arial" panose="020B0604020202020204" pitchFamily="34" charset="0"/>
            </a:endParaRPr>
          </a:p>
        </p:txBody>
      </p:sp>
    </p:spTree>
    <p:extLst>
      <p:ext uri="{BB962C8B-B14F-4D97-AF65-F5344CB8AC3E}">
        <p14:creationId xmlns:p14="http://schemas.microsoft.com/office/powerpoint/2010/main" val="41399014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73043" y="429042"/>
            <a:ext cx="6655989" cy="461665"/>
          </a:xfrm>
          <a:prstGeom prst="rect">
            <a:avLst/>
          </a:prstGeom>
        </p:spPr>
        <p:txBody>
          <a:bodyPr wrap="none">
            <a:spAutoFit/>
          </a:bodyPr>
          <a:lstStyle/>
          <a:p>
            <a:r>
              <a:rPr lang="ru-RU" sz="2400" b="1" dirty="0" smtClean="0">
                <a:latin typeface="PT Sans"/>
              </a:rPr>
              <a:t>Письмо </a:t>
            </a:r>
            <a:r>
              <a:rPr lang="ru-RU" sz="2400" b="1" dirty="0" err="1">
                <a:latin typeface="PT Sans"/>
              </a:rPr>
              <a:t>Росгвардии</a:t>
            </a:r>
            <a:r>
              <a:rPr lang="ru-RU" sz="2400" b="1" dirty="0">
                <a:latin typeface="PT Sans"/>
              </a:rPr>
              <a:t> от 23.12.2022 N 9/6806</a:t>
            </a:r>
          </a:p>
        </p:txBody>
      </p:sp>
      <p:sp>
        <p:nvSpPr>
          <p:cNvPr id="4" name="Прямоугольник 3"/>
          <p:cNvSpPr/>
          <p:nvPr/>
        </p:nvSpPr>
        <p:spPr>
          <a:xfrm>
            <a:off x="60960" y="1018491"/>
            <a:ext cx="11955780" cy="3785652"/>
          </a:xfrm>
          <a:prstGeom prst="rect">
            <a:avLst/>
          </a:prstGeom>
        </p:spPr>
        <p:txBody>
          <a:bodyPr wrap="square">
            <a:spAutoFit/>
          </a:bodyPr>
          <a:lstStyle/>
          <a:p>
            <a:r>
              <a:rPr lang="ru-RU" sz="1600" dirty="0"/>
              <a:t>Одновременно информируем, что согласно пункту 5 приказа N 45 при расчете прямых затрат учитывается доплата за работу в выходные и праздничные дни (далее - ДВП), порядок и размер которой установлены статьей 153 Трудового кодекса Российской Федерации (далее - ТК РФ). ДВП определяется по производственному календарю на год (для 40-часовой пятидневной рабочей недели) и не применяется при отсутствии режима работы поста охраны в выходные и праздничные дни.</a:t>
            </a:r>
          </a:p>
          <a:p>
            <a:endParaRPr lang="ru-RU" sz="1600" dirty="0"/>
          </a:p>
          <a:p>
            <a:r>
              <a:rPr lang="ru-RU" sz="1600" dirty="0"/>
              <a:t>При этом в соответствии с частью третьей статьи 111 ТК РФ у работодателей, приостановка работы у которых в выходные дни невозможна по производственно-техническим и организационным условиям, выходные дни предоставляются в различные дни недели поочередно каждой группе работников согласно правилам внутреннего трудового распорядка.</a:t>
            </a:r>
          </a:p>
          <a:p>
            <a:endParaRPr lang="ru-RU" sz="1600" dirty="0"/>
          </a:p>
          <a:p>
            <a:r>
              <a:rPr lang="ru-RU" sz="1600" dirty="0"/>
              <a:t>Как правило, при осуществлении охраны объектов используется режим работы с предоставлением выходных дней по скользящему графику (сутки через трое и т.п.), поэтому в расчет ДВП принимаются только нерабочие праздничные дни.</a:t>
            </a:r>
          </a:p>
          <a:p>
            <a:endParaRPr lang="ru-RU" sz="1600" dirty="0"/>
          </a:p>
          <a:p>
            <a:r>
              <a:rPr lang="ru-RU" sz="1600" dirty="0"/>
              <a:t>Учитывая, что количество нерабочих праздничных дней по Производственному календарю на 2023 год составляет 14 дней, соответственно, в расчете ДВП применяется указанное значение.</a:t>
            </a:r>
          </a:p>
        </p:txBody>
      </p:sp>
      <p:sp>
        <p:nvSpPr>
          <p:cNvPr id="5" name="TextBox 4"/>
          <p:cNvSpPr txBox="1"/>
          <p:nvPr/>
        </p:nvSpPr>
        <p:spPr>
          <a:xfrm>
            <a:off x="245745" y="5379720"/>
            <a:ext cx="11327130" cy="646331"/>
          </a:xfrm>
          <a:prstGeom prst="rect">
            <a:avLst/>
          </a:prstGeom>
          <a:noFill/>
        </p:spPr>
        <p:txBody>
          <a:bodyPr wrap="square" rtlCol="0">
            <a:spAutoFit/>
          </a:bodyPr>
          <a:lstStyle/>
          <a:p>
            <a:r>
              <a:rPr lang="ru-RU" sz="1800" b="1" dirty="0" smtClean="0"/>
              <a:t>Вывод из письма: </a:t>
            </a:r>
            <a:r>
              <a:rPr lang="ru-RU" sz="1800" dirty="0" smtClean="0"/>
              <a:t>в расчете показателя </a:t>
            </a:r>
            <a:r>
              <a:rPr lang="ru-RU" sz="1800" dirty="0" err="1" smtClean="0"/>
              <a:t>Двп</a:t>
            </a:r>
            <a:r>
              <a:rPr lang="ru-RU" sz="1800" dirty="0" smtClean="0"/>
              <a:t> участвуют только праздничные нерабочие дни, а не выходные.</a:t>
            </a:r>
            <a:endParaRPr lang="ru-RU" sz="1800" dirty="0"/>
          </a:p>
        </p:txBody>
      </p:sp>
    </p:spTree>
    <p:extLst>
      <p:ext uri="{BB962C8B-B14F-4D97-AF65-F5344CB8AC3E}">
        <p14:creationId xmlns:p14="http://schemas.microsoft.com/office/powerpoint/2010/main" val="308715323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0913" y="157163"/>
            <a:ext cx="7839075" cy="523220"/>
          </a:xfrm>
          <a:prstGeom prst="rect">
            <a:avLst/>
          </a:prstGeom>
          <a:noFill/>
        </p:spPr>
        <p:txBody>
          <a:bodyPr wrap="square" rtlCol="0">
            <a:spAutoFit/>
          </a:bodyPr>
          <a:lstStyle/>
          <a:p>
            <a:r>
              <a:rPr lang="ru-RU" sz="2800" b="1" dirty="0" smtClean="0">
                <a:solidFill>
                  <a:srgbClr val="FF0000"/>
                </a:solidFill>
                <a:effectLst>
                  <a:outerShdw blurRad="38100" dist="38100" dir="2700000" algn="tl">
                    <a:srgbClr val="000000">
                      <a:alpha val="43137"/>
                    </a:srgbClr>
                  </a:outerShdw>
                </a:effectLst>
              </a:rPr>
              <a:t>Пример расчета услуг охраны:</a:t>
            </a:r>
            <a:endParaRPr lang="ru-RU" sz="2800"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319088" y="828675"/>
            <a:ext cx="11734800" cy="523220"/>
          </a:xfrm>
          <a:prstGeom prst="rect">
            <a:avLst/>
          </a:prstGeom>
          <a:noFill/>
        </p:spPr>
        <p:txBody>
          <a:bodyPr wrap="square" rtlCol="0">
            <a:spAutoFit/>
          </a:bodyPr>
          <a:lstStyle/>
          <a:p>
            <a:pPr>
              <a:spcAft>
                <a:spcPts val="600"/>
              </a:spcAft>
            </a:pPr>
            <a:r>
              <a:rPr lang="ru-RU" sz="2800" b="1" dirty="0" smtClean="0"/>
              <a:t>Считаем:</a:t>
            </a:r>
            <a:endParaRPr lang="ru-RU" sz="2800" dirty="0"/>
          </a:p>
        </p:txBody>
      </p:sp>
      <p:pic>
        <p:nvPicPr>
          <p:cNvPr id="5" name="Picture 2" descr="https://normativ.kontur.ru/image?moduleId=1&amp;imageId=1299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3" y="929806"/>
            <a:ext cx="6250937" cy="4220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Таблица 3"/>
          <p:cNvGraphicFramePr>
            <a:graphicFrameLocks noGrp="1"/>
          </p:cNvGraphicFramePr>
          <p:nvPr>
            <p:extLst>
              <p:ext uri="{D42A27DB-BD31-4B8C-83A1-F6EECF244321}">
                <p14:modId xmlns:p14="http://schemas.microsoft.com/office/powerpoint/2010/main" val="2397022448"/>
              </p:ext>
            </p:extLst>
          </p:nvPr>
        </p:nvGraphicFramePr>
        <p:xfrm>
          <a:off x="224154" y="1631853"/>
          <a:ext cx="11659235" cy="5039456"/>
        </p:xfrm>
        <a:graphic>
          <a:graphicData uri="http://schemas.openxmlformats.org/drawingml/2006/table">
            <a:tbl>
              <a:tblPr firstRow="1" firstCol="1" bandRow="1">
                <a:tableStyleId>{2D5ABB26-0587-4C30-8999-92F81FD0307C}</a:tableStyleId>
              </a:tblPr>
              <a:tblGrid>
                <a:gridCol w="10023604"/>
                <a:gridCol w="1635631"/>
              </a:tblGrid>
              <a:tr h="709829">
                <a:tc>
                  <a:txBody>
                    <a:bodyPr/>
                    <a:lstStyle/>
                    <a:p>
                      <a:pPr>
                        <a:lnSpc>
                          <a:spcPct val="115000"/>
                        </a:lnSpc>
                        <a:spcAft>
                          <a:spcPts val="0"/>
                        </a:spcAft>
                      </a:pPr>
                      <a:r>
                        <a:rPr lang="ru-RU" sz="2000" kern="100" dirty="0">
                          <a:effectLst/>
                        </a:rPr>
                        <a:t>РО (резерв на отпуск) </a:t>
                      </a:r>
                      <a:br>
                        <a:rPr lang="ru-RU" sz="2000" kern="100" dirty="0">
                          <a:effectLst/>
                        </a:rPr>
                      </a:br>
                      <a:r>
                        <a:rPr lang="ru-RU" sz="2000" kern="100" dirty="0">
                          <a:effectLst/>
                        </a:rPr>
                        <a:t>РО=(</a:t>
                      </a:r>
                      <a:r>
                        <a:rPr lang="ru-RU" sz="2000" kern="100" dirty="0" err="1">
                          <a:effectLst/>
                        </a:rPr>
                        <a:t>БЗП+Дн+Двп+Дрк</a:t>
                      </a:r>
                      <a:r>
                        <a:rPr lang="ru-RU" sz="2000" kern="100" dirty="0">
                          <a:effectLst/>
                        </a:rPr>
                        <a:t>)/12</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2000" kern="100">
                          <a:effectLst/>
                        </a:rPr>
                        <a:t>17,48</a:t>
                      </a:r>
                      <a:endParaRPr lang="ru-RU"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76519">
                <a:tc>
                  <a:txBody>
                    <a:bodyPr/>
                    <a:lstStyle/>
                    <a:p>
                      <a:pPr>
                        <a:lnSpc>
                          <a:spcPct val="115000"/>
                        </a:lnSpc>
                        <a:spcAft>
                          <a:spcPts val="0"/>
                        </a:spcAft>
                      </a:pPr>
                      <a:r>
                        <a:rPr lang="ru-RU" sz="2000" kern="100" dirty="0">
                          <a:effectLst/>
                        </a:rPr>
                        <a:t>СВ (страховые взносы, ставка страховых взносов (Y) </a:t>
                      </a:r>
                      <a:r>
                        <a:rPr lang="ru-RU" sz="2000" b="1" kern="100" dirty="0" smtClean="0">
                          <a:effectLst/>
                        </a:rPr>
                        <a:t>30%</a:t>
                      </a:r>
                      <a:r>
                        <a:rPr lang="ru-RU" sz="2000" kern="100" dirty="0" smtClean="0">
                          <a:effectLst/>
                        </a:rPr>
                        <a:t> </a:t>
                      </a:r>
                      <a:r>
                        <a:rPr lang="ru-RU" sz="2000" kern="100" dirty="0">
                          <a:effectLst/>
                        </a:rPr>
                        <a:t>в соответствии со ст. 425 НК РФ и </a:t>
                      </a:r>
                      <a:r>
                        <a:rPr lang="en-US" sz="2000" b="1" kern="100" dirty="0" smtClean="0">
                          <a:effectLst/>
                        </a:rPr>
                        <a:t>0</a:t>
                      </a:r>
                      <a:r>
                        <a:rPr lang="ru-RU" sz="2000" b="1" kern="100" dirty="0" smtClean="0">
                          <a:effectLst/>
                        </a:rPr>
                        <a:t>,</a:t>
                      </a:r>
                      <a:r>
                        <a:rPr lang="en-US" sz="2000" b="1" kern="100" dirty="0" smtClean="0">
                          <a:effectLst/>
                        </a:rPr>
                        <a:t>2%</a:t>
                      </a:r>
                      <a:r>
                        <a:rPr lang="en-US" sz="2000" kern="100" dirty="0" smtClean="0">
                          <a:effectLst/>
                        </a:rPr>
                        <a:t> </a:t>
                      </a:r>
                      <a:r>
                        <a:rPr lang="ru-RU" sz="2000" kern="100" dirty="0" smtClean="0">
                          <a:effectLst/>
                        </a:rPr>
                        <a:t>Федеральным </a:t>
                      </a:r>
                      <a:r>
                        <a:rPr lang="ru-RU" sz="2000" kern="100" dirty="0">
                          <a:effectLst/>
                        </a:rPr>
                        <a:t>законом от 24.07.1998 № 125-ФЗ) </a:t>
                      </a:r>
                      <a:br>
                        <a:rPr lang="ru-RU" sz="2000" kern="100" dirty="0">
                          <a:effectLst/>
                        </a:rPr>
                      </a:br>
                      <a:r>
                        <a:rPr lang="ru-RU" sz="2000" kern="100" dirty="0">
                          <a:effectLst/>
                        </a:rPr>
                        <a:t>СВ=(</a:t>
                      </a:r>
                      <a:r>
                        <a:rPr lang="ru-RU" sz="2000" kern="100" dirty="0" err="1">
                          <a:effectLst/>
                        </a:rPr>
                        <a:t>БЗП+Дн+Двп+Дрк+РО</a:t>
                      </a:r>
                      <a:r>
                        <a:rPr lang="ru-RU" sz="2000" kern="100" dirty="0">
                          <a:effectLst/>
                        </a:rPr>
                        <a:t>)*</a:t>
                      </a:r>
                      <a:r>
                        <a:rPr lang="ru-RU" sz="2000" kern="100" dirty="0" smtClean="0">
                          <a:effectLst/>
                        </a:rPr>
                        <a:t>Y(30,2%)</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2000" kern="100" dirty="0" smtClean="0">
                          <a:effectLst/>
                        </a:rPr>
                        <a:t>68,64</a:t>
                      </a:r>
                      <a:endParaRPr lang="ru-RU" sz="2000" kern="100" dirty="0">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6589">
                <a:tc>
                  <a:txBody>
                    <a:bodyPr/>
                    <a:lstStyle/>
                    <a:p>
                      <a:pPr>
                        <a:lnSpc>
                          <a:spcPct val="115000"/>
                        </a:lnSpc>
                        <a:spcAft>
                          <a:spcPts val="0"/>
                        </a:spcAft>
                      </a:pPr>
                      <a:r>
                        <a:rPr lang="ru-RU" sz="2000" kern="100">
                          <a:effectLst/>
                        </a:rPr>
                        <a:t>U=Uб+Uд4 </a:t>
                      </a:r>
                      <a:br>
                        <a:rPr lang="ru-RU" sz="2000" kern="100">
                          <a:effectLst/>
                        </a:rPr>
                      </a:br>
                      <a:r>
                        <a:rPr lang="ru-RU" sz="2000" kern="100">
                          <a:effectLst/>
                        </a:rPr>
                        <a:t>Uб - базовый коэффициент=1</a:t>
                      </a:r>
                      <a:br>
                        <a:rPr lang="ru-RU" sz="2000" kern="100">
                          <a:effectLst/>
                        </a:rPr>
                      </a:br>
                      <a:r>
                        <a:rPr lang="ru-RU" sz="2000" kern="100">
                          <a:effectLst/>
                        </a:rPr>
                        <a:t>Uд4 - охрана объектов и (или) имущества, а также обеспечение внутриобъектового и пропускного режимов на объектах, в отношении которых установлены обязательные для выполнения требования к антитеррористической защищенности=0,10</a:t>
                      </a:r>
                      <a:endParaRPr lang="ru-RU"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2000" kern="100">
                          <a:effectLst/>
                        </a:rPr>
                        <a:t>1,10</a:t>
                      </a:r>
                      <a:endParaRPr lang="ru-RU"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76519">
                <a:tc>
                  <a:txBody>
                    <a:bodyPr/>
                    <a:lstStyle/>
                    <a:p>
                      <a:pPr>
                        <a:lnSpc>
                          <a:spcPct val="115000"/>
                        </a:lnSpc>
                        <a:spcAft>
                          <a:spcPts val="0"/>
                        </a:spcAft>
                      </a:pPr>
                      <a:r>
                        <a:rPr lang="ru-RU" sz="2000" kern="100">
                          <a:effectLst/>
                        </a:rPr>
                        <a:t>Си (прямые затраты на часовую работу поста охраны в составе одного работника в смене) </a:t>
                      </a:r>
                      <a:br>
                        <a:rPr lang="ru-RU" sz="2000" kern="100">
                          <a:effectLst/>
                        </a:rPr>
                      </a:br>
                      <a:r>
                        <a:rPr lang="ru-RU" sz="2000" kern="100">
                          <a:effectLst/>
                        </a:rPr>
                        <a:t>Си=(БЗП+Дн+Двп+Дрк+РО+СВ)*U</a:t>
                      </a:r>
                      <a:endParaRPr lang="ru-RU"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2000" kern="100" dirty="0" smtClean="0">
                          <a:effectLst/>
                        </a:rPr>
                        <a:t>325,496788357605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3408616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0913" y="157163"/>
            <a:ext cx="7839075" cy="523220"/>
          </a:xfrm>
          <a:prstGeom prst="rect">
            <a:avLst/>
          </a:prstGeom>
          <a:noFill/>
        </p:spPr>
        <p:txBody>
          <a:bodyPr wrap="square" rtlCol="0">
            <a:spAutoFit/>
          </a:bodyPr>
          <a:lstStyle/>
          <a:p>
            <a:r>
              <a:rPr lang="ru-RU" sz="2800" b="1" dirty="0" smtClean="0">
                <a:solidFill>
                  <a:srgbClr val="FF0000"/>
                </a:solidFill>
                <a:effectLst>
                  <a:outerShdw blurRad="38100" dist="38100" dir="2700000" algn="tl">
                    <a:srgbClr val="000000">
                      <a:alpha val="43137"/>
                    </a:srgbClr>
                  </a:outerShdw>
                </a:effectLst>
              </a:rPr>
              <a:t>Пример расчета услуг охраны:</a:t>
            </a:r>
            <a:endParaRPr lang="ru-RU" sz="2800"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319088" y="828675"/>
            <a:ext cx="11734800" cy="523220"/>
          </a:xfrm>
          <a:prstGeom prst="rect">
            <a:avLst/>
          </a:prstGeom>
          <a:noFill/>
        </p:spPr>
        <p:txBody>
          <a:bodyPr wrap="square" rtlCol="0">
            <a:spAutoFit/>
          </a:bodyPr>
          <a:lstStyle/>
          <a:p>
            <a:pPr>
              <a:spcAft>
                <a:spcPts val="600"/>
              </a:spcAft>
            </a:pPr>
            <a:r>
              <a:rPr lang="ru-RU" sz="2800" b="1" dirty="0" smtClean="0"/>
              <a:t>Считаем:</a:t>
            </a:r>
            <a:endParaRPr lang="ru-RU" sz="2800" dirty="0"/>
          </a:p>
        </p:txBody>
      </p:sp>
      <p:pic>
        <p:nvPicPr>
          <p:cNvPr id="6" name="Picture 1" descr="https://normativ.kontur.ru/image?moduleId=1&amp;imageId=1299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883" y="703719"/>
            <a:ext cx="5746948" cy="7731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Таблица 8"/>
          <p:cNvGraphicFramePr>
            <a:graphicFrameLocks noGrp="1"/>
          </p:cNvGraphicFramePr>
          <p:nvPr>
            <p:extLst>
              <p:ext uri="{D42A27DB-BD31-4B8C-83A1-F6EECF244321}">
                <p14:modId xmlns:p14="http://schemas.microsoft.com/office/powerpoint/2010/main" val="2451769803"/>
              </p:ext>
            </p:extLst>
          </p:nvPr>
        </p:nvGraphicFramePr>
        <p:xfrm>
          <a:off x="136525" y="3075082"/>
          <a:ext cx="11917363" cy="2044409"/>
        </p:xfrm>
        <a:graphic>
          <a:graphicData uri="http://schemas.openxmlformats.org/drawingml/2006/table">
            <a:tbl>
              <a:tblPr firstRow="1" firstCol="1" bandRow="1">
                <a:tableStyleId>{2D5ABB26-0587-4C30-8999-92F81FD0307C}</a:tableStyleId>
              </a:tblPr>
              <a:tblGrid>
                <a:gridCol w="10245520"/>
                <a:gridCol w="1671843"/>
              </a:tblGrid>
              <a:tr h="517575">
                <a:tc>
                  <a:txBody>
                    <a:bodyPr/>
                    <a:lstStyle/>
                    <a:p>
                      <a:pPr>
                        <a:lnSpc>
                          <a:spcPct val="115000"/>
                        </a:lnSpc>
                        <a:spcAft>
                          <a:spcPts val="0"/>
                        </a:spcAft>
                      </a:pPr>
                      <a:r>
                        <a:rPr lang="ru-RU" sz="1600" kern="100" dirty="0">
                          <a:effectLst/>
                        </a:rPr>
                        <a:t>КР (косвенные расходы)  КР=(Си*Ки)*2(поста охраны)*0,2</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600" kern="100" dirty="0" smtClean="0">
                          <a:effectLst/>
                        </a:rPr>
                        <a:t>1112417,82389095</a:t>
                      </a:r>
                      <a:endParaRPr lang="ru-RU" sz="1600" kern="100" dirty="0">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9779">
                <a:tc>
                  <a:txBody>
                    <a:bodyPr/>
                    <a:lstStyle/>
                    <a:p>
                      <a:pPr>
                        <a:lnSpc>
                          <a:spcPct val="115000"/>
                        </a:lnSpc>
                        <a:spcAft>
                          <a:spcPts val="0"/>
                        </a:spcAft>
                      </a:pPr>
                      <a:r>
                        <a:rPr lang="ru-RU" sz="1600" kern="100" dirty="0">
                          <a:effectLst/>
                        </a:rPr>
                        <a:t>П (прибыль, 5%, нет показателей по отрасли от ФНС)  П=((Си*Ки)*2 поста </a:t>
                      </a:r>
                      <a:r>
                        <a:rPr lang="ru-RU" sz="1600" kern="100" dirty="0" err="1">
                          <a:effectLst/>
                        </a:rPr>
                        <a:t>охраны+КР</a:t>
                      </a:r>
                      <a:r>
                        <a:rPr lang="ru-RU" sz="1600" kern="100" dirty="0">
                          <a:effectLst/>
                        </a:rPr>
                        <a:t>)*0,05</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600" kern="100" dirty="0" smtClean="0">
                          <a:effectLst/>
                        </a:rPr>
                        <a:t>333725,347167285</a:t>
                      </a:r>
                      <a:endParaRPr lang="ru-RU" sz="1600" kern="100" dirty="0">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3798">
                <a:tc>
                  <a:txBody>
                    <a:bodyPr/>
                    <a:lstStyle/>
                    <a:p>
                      <a:pPr>
                        <a:lnSpc>
                          <a:spcPct val="115000"/>
                        </a:lnSpc>
                        <a:spcAft>
                          <a:spcPts val="0"/>
                        </a:spcAft>
                      </a:pPr>
                      <a:r>
                        <a:rPr lang="ru-RU" sz="1600" kern="100" dirty="0" err="1">
                          <a:effectLst/>
                        </a:rPr>
                        <a:t>Стсо</a:t>
                      </a:r>
                      <a:r>
                        <a:rPr lang="ru-RU" sz="1600" kern="100" dirty="0">
                          <a:effectLst/>
                        </a:rPr>
                        <a:t>, </a:t>
                      </a:r>
                      <a:r>
                        <a:rPr lang="ru-RU" sz="1600" kern="100" dirty="0" err="1">
                          <a:effectLst/>
                        </a:rPr>
                        <a:t>Сзж</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600" kern="100" dirty="0">
                          <a:effectLst/>
                        </a:rPr>
                        <a:t>отсутствуют</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21511" name="Рисунок 2" descr="https://normativ.kontur.ru/image?moduleId=1&amp;imageId=1299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206" y="3200038"/>
            <a:ext cx="2756208" cy="287105"/>
          </a:xfrm>
          <a:prstGeom prst="rect">
            <a:avLst/>
          </a:prstGeom>
          <a:noFill/>
          <a:extLst>
            <a:ext uri="{909E8E84-426E-40DD-AFC4-6F175D3DCCD1}">
              <a14:hiddenFill xmlns:a14="http://schemas.microsoft.com/office/drawing/2010/main">
                <a:solidFill>
                  <a:srgbClr val="FFFFFF"/>
                </a:solidFill>
              </a14:hiddenFill>
            </a:ext>
          </a:extLst>
        </p:spPr>
      </p:pic>
      <p:pic>
        <p:nvPicPr>
          <p:cNvPr id="21510" name="Рисунок 11" descr="https://normativ.kontur.ru/image?moduleId=1&amp;imageId=1299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8" y="4084446"/>
            <a:ext cx="4992196" cy="461645"/>
          </a:xfrm>
          <a:prstGeom prst="rect">
            <a:avLst/>
          </a:prstGeom>
          <a:noFill/>
          <a:extLst>
            <a:ext uri="{909E8E84-426E-40DD-AFC4-6F175D3DCCD1}">
              <a14:hiddenFill xmlns:a14="http://schemas.microsoft.com/office/drawing/2010/main">
                <a:solidFill>
                  <a:srgbClr val="FFFFFF"/>
                </a:solidFill>
              </a14:hiddenFill>
            </a:ext>
          </a:extLst>
        </p:spPr>
      </p:pic>
      <p:pic>
        <p:nvPicPr>
          <p:cNvPr id="21506" name="Рисунок 2" descr="https://normativ.kontur.ru/image?moduleId=1&amp;imageId=1299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8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21505" name="Рисунок 11" descr="https://normativ.kontur.ru/image?moduleId=1&amp;imageId=1299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1325"/>
            <a:ext cx="2214563" cy="204788"/>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s://normativ.kontur.ru/image?moduleId=1&amp;imageId=1299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8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descr="https://normativ.kontur.ru/image?moduleId=1&amp;imageId=1299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1325"/>
            <a:ext cx="2214563" cy="2047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Таблица 3"/>
          <p:cNvGraphicFramePr>
            <a:graphicFrameLocks noGrp="1"/>
          </p:cNvGraphicFramePr>
          <p:nvPr>
            <p:extLst>
              <p:ext uri="{D42A27DB-BD31-4B8C-83A1-F6EECF244321}">
                <p14:modId xmlns:p14="http://schemas.microsoft.com/office/powerpoint/2010/main" val="3484413377"/>
              </p:ext>
            </p:extLst>
          </p:nvPr>
        </p:nvGraphicFramePr>
        <p:xfrm>
          <a:off x="136524" y="1655477"/>
          <a:ext cx="11917363" cy="959609"/>
        </p:xfrm>
        <a:graphic>
          <a:graphicData uri="http://schemas.openxmlformats.org/drawingml/2006/table">
            <a:tbl>
              <a:tblPr firstRow="1" firstCol="1" bandRow="1">
                <a:tableStyleId>{5940675A-B579-460E-94D1-54222C63F5DA}</a:tableStyleId>
              </a:tblPr>
              <a:tblGrid>
                <a:gridCol w="10502609"/>
                <a:gridCol w="1414754"/>
              </a:tblGrid>
              <a:tr h="959609">
                <a:tc>
                  <a:txBody>
                    <a:bodyPr/>
                    <a:lstStyle/>
                    <a:p>
                      <a:pPr>
                        <a:lnSpc>
                          <a:spcPct val="115000"/>
                        </a:lnSpc>
                        <a:spcAft>
                          <a:spcPts val="0"/>
                        </a:spcAft>
                      </a:pPr>
                      <a:r>
                        <a:rPr lang="ru-RU" sz="1400" kern="100" dirty="0">
                          <a:effectLst/>
                        </a:rPr>
                        <a:t>Ки* (количество часов работы работника по контракту на одном посту охраны) 24 (час) х 1 (охранник) х 356 (дней)</a:t>
                      </a:r>
                      <a:endParaRPr lang="ru-RU"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100" kern="100" dirty="0">
                          <a:effectLst/>
                        </a:rPr>
                        <a:t> </a:t>
                      </a:r>
                    </a:p>
                    <a:p>
                      <a:pPr algn="ctr">
                        <a:lnSpc>
                          <a:spcPct val="115000"/>
                        </a:lnSpc>
                        <a:spcAft>
                          <a:spcPts val="0"/>
                        </a:spcAft>
                      </a:pPr>
                      <a:r>
                        <a:rPr lang="ru-RU" sz="1100" kern="100" dirty="0">
                          <a:effectLst/>
                        </a:rPr>
                        <a:t>8544</a:t>
                      </a:r>
                    </a:p>
                    <a:p>
                      <a:pPr algn="ctr">
                        <a:lnSpc>
                          <a:spcPct val="115000"/>
                        </a:lnSpc>
                        <a:spcAft>
                          <a:spcPts val="0"/>
                        </a:spcAft>
                      </a:pPr>
                      <a:r>
                        <a:rPr lang="ru-RU" sz="1200" kern="100" dirty="0">
                          <a:effectLst/>
                        </a:rPr>
                        <a:t> </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65149892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0913" y="157163"/>
            <a:ext cx="7839075" cy="523220"/>
          </a:xfrm>
          <a:prstGeom prst="rect">
            <a:avLst/>
          </a:prstGeom>
          <a:noFill/>
        </p:spPr>
        <p:txBody>
          <a:bodyPr wrap="square" rtlCol="0">
            <a:spAutoFit/>
          </a:bodyPr>
          <a:lstStyle/>
          <a:p>
            <a:r>
              <a:rPr lang="ru-RU" sz="2800" b="1" dirty="0" smtClean="0">
                <a:solidFill>
                  <a:srgbClr val="FF0000"/>
                </a:solidFill>
                <a:effectLst>
                  <a:outerShdw blurRad="38100" dist="38100" dir="2700000" algn="tl">
                    <a:srgbClr val="000000">
                      <a:alpha val="43137"/>
                    </a:srgbClr>
                  </a:outerShdw>
                </a:effectLst>
              </a:rPr>
              <a:t>Пример расчета услуг охраны:</a:t>
            </a:r>
            <a:endParaRPr lang="ru-RU" sz="2800"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319088" y="828675"/>
            <a:ext cx="11734800" cy="523220"/>
          </a:xfrm>
          <a:prstGeom prst="rect">
            <a:avLst/>
          </a:prstGeom>
          <a:noFill/>
        </p:spPr>
        <p:txBody>
          <a:bodyPr wrap="square" rtlCol="0">
            <a:spAutoFit/>
          </a:bodyPr>
          <a:lstStyle/>
          <a:p>
            <a:pPr>
              <a:spcAft>
                <a:spcPts val="600"/>
              </a:spcAft>
            </a:pPr>
            <a:r>
              <a:rPr lang="ru-RU" sz="2800" b="1" dirty="0" smtClean="0"/>
              <a:t>Считаем:</a:t>
            </a:r>
            <a:endParaRPr lang="ru-RU" sz="2800" dirty="0"/>
          </a:p>
        </p:txBody>
      </p:sp>
      <p:pic>
        <p:nvPicPr>
          <p:cNvPr id="6" name="Рисунок 5" descr="https://normativ.kontur.ru/image?moduleId=1&amp;imageId=129971"/>
          <p:cNvPicPr/>
          <p:nvPr/>
        </p:nvPicPr>
        <p:blipFill>
          <a:blip r:embed="rId2">
            <a:extLst>
              <a:ext uri="{28A0092B-C50C-407E-A947-70E740481C1C}">
                <a14:useLocalDpi xmlns:a14="http://schemas.microsoft.com/office/drawing/2010/main" val="0"/>
              </a:ext>
            </a:extLst>
          </a:blip>
          <a:srcRect/>
          <a:stretch>
            <a:fillRect/>
          </a:stretch>
        </p:blipFill>
        <p:spPr bwMode="auto">
          <a:xfrm>
            <a:off x="2502043" y="680383"/>
            <a:ext cx="7916402" cy="1002983"/>
          </a:xfrm>
          <a:prstGeom prst="rect">
            <a:avLst/>
          </a:prstGeom>
          <a:noFill/>
          <a:extLst/>
        </p:spPr>
      </p:pic>
      <p:sp>
        <p:nvSpPr>
          <p:cNvPr id="7" name="Прямоугольник 6"/>
          <p:cNvSpPr/>
          <p:nvPr/>
        </p:nvSpPr>
        <p:spPr>
          <a:xfrm>
            <a:off x="278130" y="1592818"/>
            <a:ext cx="11775758" cy="523220"/>
          </a:xfrm>
          <a:prstGeom prst="rect">
            <a:avLst/>
          </a:prstGeom>
        </p:spPr>
        <p:txBody>
          <a:bodyPr wrap="square">
            <a:spAutoFit/>
          </a:bodyPr>
          <a:lstStyle/>
          <a:p>
            <a:r>
              <a:rPr lang="ru-RU" u="sng" dirty="0">
                <a:solidFill>
                  <a:schemeClr val="accent4">
                    <a:lumMod val="75000"/>
                  </a:schemeClr>
                </a:solidFill>
                <a:latin typeface="Calibri" panose="020F0502020204030204" pitchFamily="34" charset="0"/>
                <a:ea typeface="Times New Roman" panose="02020603050405020304" pitchFamily="18" charset="0"/>
              </a:rPr>
              <a:t>https://www.economy.gov.ru/material/directions/makroec/prognozy_socialno_ekonomicheskogo_razvitiya/prognoz_socialno_ekonomicheskogo_razvitiya_rf_na_2026_god_i_na_planovyy_period_2027_i_2028_godov.html</a:t>
            </a:r>
            <a:endParaRPr lang="ru-RU" u="sng" dirty="0">
              <a:solidFill>
                <a:schemeClr val="accent4">
                  <a:lumMod val="75000"/>
                </a:schemeClr>
              </a:solidFill>
            </a:endParaRPr>
          </a:p>
        </p:txBody>
      </p:sp>
      <p:pic>
        <p:nvPicPr>
          <p:cNvPr id="8" name="Рисунок 7"/>
          <p:cNvPicPr>
            <a:picLocks noChangeAspect="1"/>
          </p:cNvPicPr>
          <p:nvPr/>
        </p:nvPicPr>
        <p:blipFill>
          <a:blip r:embed="rId3"/>
          <a:stretch>
            <a:fillRect/>
          </a:stretch>
        </p:blipFill>
        <p:spPr>
          <a:xfrm>
            <a:off x="388620" y="2356961"/>
            <a:ext cx="10687050" cy="4446681"/>
          </a:xfrm>
          <a:prstGeom prst="rect">
            <a:avLst/>
          </a:prstGeom>
        </p:spPr>
      </p:pic>
      <p:cxnSp>
        <p:nvCxnSpPr>
          <p:cNvPr id="10" name="Прямая со стрелкой 9"/>
          <p:cNvCxnSpPr/>
          <p:nvPr/>
        </p:nvCxnSpPr>
        <p:spPr>
          <a:xfrm flipH="1">
            <a:off x="8641080" y="1291590"/>
            <a:ext cx="342900" cy="3543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636786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0913" y="157163"/>
            <a:ext cx="7839075" cy="523220"/>
          </a:xfrm>
          <a:prstGeom prst="rect">
            <a:avLst/>
          </a:prstGeom>
          <a:noFill/>
        </p:spPr>
        <p:txBody>
          <a:bodyPr wrap="square" rtlCol="0">
            <a:spAutoFit/>
          </a:bodyPr>
          <a:lstStyle/>
          <a:p>
            <a:r>
              <a:rPr lang="ru-RU" sz="2800" b="1" dirty="0" smtClean="0">
                <a:solidFill>
                  <a:srgbClr val="FF0000"/>
                </a:solidFill>
                <a:effectLst>
                  <a:outerShdw blurRad="38100" dist="38100" dir="2700000" algn="tl">
                    <a:srgbClr val="000000">
                      <a:alpha val="43137"/>
                    </a:srgbClr>
                  </a:outerShdw>
                </a:effectLst>
              </a:rPr>
              <a:t>Пример расчета услуг охраны:</a:t>
            </a:r>
            <a:endParaRPr lang="ru-RU" sz="2800"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319088" y="828675"/>
            <a:ext cx="11734800" cy="523220"/>
          </a:xfrm>
          <a:prstGeom prst="rect">
            <a:avLst/>
          </a:prstGeom>
          <a:noFill/>
        </p:spPr>
        <p:txBody>
          <a:bodyPr wrap="square" rtlCol="0">
            <a:spAutoFit/>
          </a:bodyPr>
          <a:lstStyle/>
          <a:p>
            <a:pPr>
              <a:spcAft>
                <a:spcPts val="600"/>
              </a:spcAft>
            </a:pPr>
            <a:r>
              <a:rPr lang="ru-RU" sz="2800" b="1" dirty="0" smtClean="0"/>
              <a:t>Считаем:</a:t>
            </a:r>
            <a:endParaRPr lang="ru-RU" sz="2800" dirty="0"/>
          </a:p>
        </p:txBody>
      </p:sp>
      <p:pic>
        <p:nvPicPr>
          <p:cNvPr id="6" name="Рисунок 5" descr="https://normativ.kontur.ru/image?moduleId=1&amp;imageId=129971"/>
          <p:cNvPicPr/>
          <p:nvPr/>
        </p:nvPicPr>
        <p:blipFill>
          <a:blip r:embed="rId2">
            <a:extLst>
              <a:ext uri="{28A0092B-C50C-407E-A947-70E740481C1C}">
                <a14:useLocalDpi xmlns:a14="http://schemas.microsoft.com/office/drawing/2010/main" val="0"/>
              </a:ext>
            </a:extLst>
          </a:blip>
          <a:srcRect/>
          <a:stretch>
            <a:fillRect/>
          </a:stretch>
        </p:blipFill>
        <p:spPr bwMode="auto">
          <a:xfrm>
            <a:off x="2502043" y="680383"/>
            <a:ext cx="7916402" cy="1002983"/>
          </a:xfrm>
          <a:prstGeom prst="rect">
            <a:avLst/>
          </a:prstGeom>
          <a:noFill/>
          <a:extLst/>
        </p:spPr>
      </p:pic>
      <p:cxnSp>
        <p:nvCxnSpPr>
          <p:cNvPr id="10" name="Прямая со стрелкой 9"/>
          <p:cNvCxnSpPr/>
          <p:nvPr/>
        </p:nvCxnSpPr>
        <p:spPr>
          <a:xfrm flipH="1">
            <a:off x="8641080" y="1291590"/>
            <a:ext cx="342900" cy="3543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Рисунок 3"/>
          <p:cNvPicPr>
            <a:picLocks noChangeAspect="1"/>
          </p:cNvPicPr>
          <p:nvPr/>
        </p:nvPicPr>
        <p:blipFill>
          <a:blip r:embed="rId3"/>
          <a:stretch>
            <a:fillRect/>
          </a:stretch>
        </p:blipFill>
        <p:spPr>
          <a:xfrm>
            <a:off x="369534" y="2036433"/>
            <a:ext cx="9791772" cy="3181373"/>
          </a:xfrm>
          <a:prstGeom prst="rect">
            <a:avLst/>
          </a:prstGeom>
        </p:spPr>
      </p:pic>
    </p:spTree>
    <p:extLst>
      <p:ext uri="{BB962C8B-B14F-4D97-AF65-F5344CB8AC3E}">
        <p14:creationId xmlns:p14="http://schemas.microsoft.com/office/powerpoint/2010/main" val="116179471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0913" y="157163"/>
            <a:ext cx="7839075" cy="523220"/>
          </a:xfrm>
          <a:prstGeom prst="rect">
            <a:avLst/>
          </a:prstGeom>
          <a:noFill/>
        </p:spPr>
        <p:txBody>
          <a:bodyPr wrap="square" rtlCol="0">
            <a:spAutoFit/>
          </a:bodyPr>
          <a:lstStyle/>
          <a:p>
            <a:r>
              <a:rPr lang="ru-RU" sz="2800" b="1" dirty="0" smtClean="0">
                <a:solidFill>
                  <a:srgbClr val="FF0000"/>
                </a:solidFill>
                <a:effectLst>
                  <a:outerShdw blurRad="38100" dist="38100" dir="2700000" algn="tl">
                    <a:srgbClr val="000000">
                      <a:alpha val="43137"/>
                    </a:srgbClr>
                  </a:outerShdw>
                </a:effectLst>
              </a:rPr>
              <a:t>Пример расчета услуг охраны:</a:t>
            </a:r>
            <a:endParaRPr lang="ru-RU" sz="2800"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319088" y="828675"/>
            <a:ext cx="11734800" cy="523220"/>
          </a:xfrm>
          <a:prstGeom prst="rect">
            <a:avLst/>
          </a:prstGeom>
          <a:noFill/>
        </p:spPr>
        <p:txBody>
          <a:bodyPr wrap="square" rtlCol="0">
            <a:spAutoFit/>
          </a:bodyPr>
          <a:lstStyle/>
          <a:p>
            <a:pPr>
              <a:spcAft>
                <a:spcPts val="600"/>
              </a:spcAft>
            </a:pPr>
            <a:r>
              <a:rPr lang="ru-RU" sz="2800" b="1" dirty="0" smtClean="0"/>
              <a:t>Считаем:</a:t>
            </a:r>
            <a:endParaRPr lang="ru-RU" sz="2800" dirty="0"/>
          </a:p>
        </p:txBody>
      </p:sp>
      <p:pic>
        <p:nvPicPr>
          <p:cNvPr id="6" name="Рисунок 5" descr="https://normativ.kontur.ru/image?moduleId=1&amp;imageId=129971"/>
          <p:cNvPicPr/>
          <p:nvPr/>
        </p:nvPicPr>
        <p:blipFill>
          <a:blip r:embed="rId2">
            <a:extLst>
              <a:ext uri="{28A0092B-C50C-407E-A947-70E740481C1C}">
                <a14:useLocalDpi xmlns:a14="http://schemas.microsoft.com/office/drawing/2010/main" val="0"/>
              </a:ext>
            </a:extLst>
          </a:blip>
          <a:srcRect/>
          <a:stretch>
            <a:fillRect/>
          </a:stretch>
        </p:blipFill>
        <p:spPr bwMode="auto">
          <a:xfrm>
            <a:off x="2502043" y="680383"/>
            <a:ext cx="7916402" cy="1002983"/>
          </a:xfrm>
          <a:prstGeom prst="rect">
            <a:avLst/>
          </a:prstGeom>
          <a:noFill/>
          <a:extLst/>
        </p:spPr>
      </p:pic>
      <p:cxnSp>
        <p:nvCxnSpPr>
          <p:cNvPr id="10" name="Прямая со стрелкой 9"/>
          <p:cNvCxnSpPr/>
          <p:nvPr/>
        </p:nvCxnSpPr>
        <p:spPr>
          <a:xfrm flipH="1">
            <a:off x="8641080" y="1291590"/>
            <a:ext cx="342900" cy="3543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Рисунок 4"/>
          <p:cNvPicPr>
            <a:picLocks noChangeAspect="1"/>
          </p:cNvPicPr>
          <p:nvPr/>
        </p:nvPicPr>
        <p:blipFill>
          <a:blip r:embed="rId3"/>
          <a:stretch>
            <a:fillRect/>
          </a:stretch>
        </p:blipFill>
        <p:spPr>
          <a:xfrm>
            <a:off x="2210753" y="1683366"/>
            <a:ext cx="7762912" cy="5031916"/>
          </a:xfrm>
          <a:prstGeom prst="rect">
            <a:avLst/>
          </a:prstGeom>
        </p:spPr>
      </p:pic>
    </p:spTree>
    <p:extLst>
      <p:ext uri="{BB962C8B-B14F-4D97-AF65-F5344CB8AC3E}">
        <p14:creationId xmlns:p14="http://schemas.microsoft.com/office/powerpoint/2010/main" val="74186210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0913" y="157163"/>
            <a:ext cx="7839075" cy="523220"/>
          </a:xfrm>
          <a:prstGeom prst="rect">
            <a:avLst/>
          </a:prstGeom>
          <a:noFill/>
        </p:spPr>
        <p:txBody>
          <a:bodyPr wrap="square" rtlCol="0">
            <a:spAutoFit/>
          </a:bodyPr>
          <a:lstStyle/>
          <a:p>
            <a:r>
              <a:rPr lang="ru-RU" sz="2800" b="1" dirty="0" smtClean="0">
                <a:solidFill>
                  <a:srgbClr val="FF0000"/>
                </a:solidFill>
                <a:effectLst>
                  <a:outerShdw blurRad="38100" dist="38100" dir="2700000" algn="tl">
                    <a:srgbClr val="000000">
                      <a:alpha val="43137"/>
                    </a:srgbClr>
                  </a:outerShdw>
                </a:effectLst>
              </a:rPr>
              <a:t>Пример расчета услуг охраны:</a:t>
            </a:r>
            <a:endParaRPr lang="ru-RU" sz="2800"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319088" y="828675"/>
            <a:ext cx="11734800" cy="523220"/>
          </a:xfrm>
          <a:prstGeom prst="rect">
            <a:avLst/>
          </a:prstGeom>
          <a:noFill/>
        </p:spPr>
        <p:txBody>
          <a:bodyPr wrap="square" rtlCol="0">
            <a:spAutoFit/>
          </a:bodyPr>
          <a:lstStyle/>
          <a:p>
            <a:pPr>
              <a:spcAft>
                <a:spcPts val="600"/>
              </a:spcAft>
            </a:pPr>
            <a:r>
              <a:rPr lang="ru-RU" sz="2800" b="1" dirty="0" smtClean="0"/>
              <a:t>Считаем:</a:t>
            </a:r>
            <a:endParaRPr lang="ru-RU" sz="2800" dirty="0"/>
          </a:p>
        </p:txBody>
      </p:sp>
      <p:pic>
        <p:nvPicPr>
          <p:cNvPr id="6" name="Picture 1" descr="https://normativ.kontur.ru/image?moduleId=1&amp;imageId=1299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883" y="703719"/>
            <a:ext cx="5746948" cy="7731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Таблица 8"/>
          <p:cNvGraphicFramePr>
            <a:graphicFrameLocks noGrp="1"/>
          </p:cNvGraphicFramePr>
          <p:nvPr>
            <p:extLst>
              <p:ext uri="{D42A27DB-BD31-4B8C-83A1-F6EECF244321}">
                <p14:modId xmlns:p14="http://schemas.microsoft.com/office/powerpoint/2010/main" val="3392437535"/>
              </p:ext>
            </p:extLst>
          </p:nvPr>
        </p:nvGraphicFramePr>
        <p:xfrm>
          <a:off x="136524" y="1486312"/>
          <a:ext cx="11917363" cy="4065054"/>
        </p:xfrm>
        <a:graphic>
          <a:graphicData uri="http://schemas.openxmlformats.org/drawingml/2006/table">
            <a:tbl>
              <a:tblPr firstRow="1" firstCol="1" bandRow="1">
                <a:tableStyleId>{2D5ABB26-0587-4C30-8999-92F81FD0307C}</a:tableStyleId>
              </a:tblPr>
              <a:tblGrid>
                <a:gridCol w="10245520"/>
                <a:gridCol w="1671843"/>
              </a:tblGrid>
              <a:tr h="2279433">
                <a:tc>
                  <a:txBody>
                    <a:bodyPr/>
                    <a:lstStyle/>
                    <a:p>
                      <a:pPr>
                        <a:lnSpc>
                          <a:spcPct val="115000"/>
                        </a:lnSpc>
                        <a:spcAft>
                          <a:spcPts val="0"/>
                        </a:spcAft>
                      </a:pPr>
                      <a:r>
                        <a:rPr lang="ru-RU" sz="1600" kern="100" dirty="0" err="1">
                          <a:effectLst/>
                        </a:rPr>
                        <a:t>Iинфл</a:t>
                      </a:r>
                      <a:r>
                        <a:rPr lang="ru-RU" sz="1600" kern="100" dirty="0">
                          <a:effectLst/>
                        </a:rPr>
                        <a:t> (в соответствии с Прогнозом социально-экономического развития Российской Федерации на год) рассчитывается как среднее арифметическое между индексами потребительских цен на каждый год срока действия </a:t>
                      </a:r>
                      <a:r>
                        <a:rPr lang="ru-RU" sz="1600" kern="100" dirty="0" smtClean="0">
                          <a:effectLst/>
                        </a:rPr>
                        <a:t>контракта</a:t>
                      </a:r>
                      <a:r>
                        <a:rPr lang="ru-RU" sz="1600" kern="100" dirty="0">
                          <a:effectLst/>
                        </a:rPr>
                        <a:t>. https://www.economy.gov.ru/material/directions/makroec/prognozy_socialno_ekonomicheskogo_razvitiya/prognoz_socialno_ekonomicheskogo_razvitiya_rf_na_2026_god_i_na_planovyy_period_2027_i_2028_godov.html</a:t>
                      </a:r>
                      <a:br>
                        <a:rPr lang="ru-RU" sz="1600" kern="100" dirty="0">
                          <a:effectLst/>
                        </a:rPr>
                      </a:br>
                      <a:r>
                        <a:rPr lang="ru-RU" sz="1600" kern="100" dirty="0">
                          <a:effectLst/>
                        </a:rPr>
                        <a:t>В случае если расчет НМЦК и начало срока действия контракта приходятся на один год, то для этого года срока действия контракта значение  принимается равным единице. </a:t>
                      </a:r>
                      <a:r>
                        <a:rPr lang="ru-RU" sz="1600" kern="100" dirty="0" err="1">
                          <a:effectLst/>
                        </a:rPr>
                        <a:t>Iинфл</a:t>
                      </a:r>
                      <a:r>
                        <a:rPr lang="ru-RU" sz="1600" kern="100" dirty="0">
                          <a:effectLst/>
                        </a:rPr>
                        <a:t>=1 (2026 год) </a:t>
                      </a:r>
                      <a:r>
                        <a:rPr lang="ru-RU" sz="1600" kern="100" dirty="0" err="1">
                          <a:effectLst/>
                        </a:rPr>
                        <a:t>Iинфл</a:t>
                      </a:r>
                      <a:r>
                        <a:rPr lang="ru-RU" sz="1600" kern="100" dirty="0">
                          <a:effectLst/>
                        </a:rPr>
                        <a:t>=102,81 (2027 год)</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600" kern="100" dirty="0" smtClean="0">
                          <a:effectLst/>
                        </a:rPr>
                        <a:t>1,01405</a:t>
                      </a:r>
                      <a:endParaRPr lang="ru-RU" sz="1600" kern="100" dirty="0">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463">
                <a:tc>
                  <a:txBody>
                    <a:bodyPr/>
                    <a:lstStyle/>
                    <a:p>
                      <a:pPr>
                        <a:lnSpc>
                          <a:spcPct val="115000"/>
                        </a:lnSpc>
                        <a:spcAft>
                          <a:spcPts val="0"/>
                        </a:spcAft>
                      </a:pPr>
                      <a:r>
                        <a:rPr lang="ru-RU" sz="1600" kern="100">
                          <a:effectLst/>
                        </a:rPr>
                        <a:t>НДС 22%</a:t>
                      </a:r>
                      <a:endParaRPr lang="ru-RU"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600" kern="100" dirty="0" smtClean="0">
                          <a:effectLst/>
                        </a:rPr>
                        <a:t>1563473,54992283</a:t>
                      </a:r>
                      <a:endParaRPr lang="ru-RU" sz="1600" kern="100" dirty="0">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3798">
                <a:tc>
                  <a:txBody>
                    <a:bodyPr/>
                    <a:lstStyle/>
                    <a:p>
                      <a:pPr>
                        <a:lnSpc>
                          <a:spcPct val="115000"/>
                        </a:lnSpc>
                        <a:spcAft>
                          <a:spcPts val="0"/>
                        </a:spcAft>
                      </a:pPr>
                      <a:r>
                        <a:rPr lang="ru-RU" sz="1600" kern="100">
                          <a:effectLst/>
                        </a:rPr>
                        <a:t>Стсо, Сзж</a:t>
                      </a:r>
                      <a:endParaRPr lang="ru-RU"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600" kern="100">
                          <a:effectLst/>
                        </a:rPr>
                        <a:t>отсутствуют</a:t>
                      </a:r>
                      <a:endParaRPr lang="ru-RU"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0991">
                <a:tc>
                  <a:txBody>
                    <a:bodyPr/>
                    <a:lstStyle/>
                    <a:p>
                      <a:pPr>
                        <a:lnSpc>
                          <a:spcPct val="115000"/>
                        </a:lnSpc>
                        <a:spcAft>
                          <a:spcPts val="0"/>
                        </a:spcAft>
                      </a:pPr>
                      <a:endParaRPr lang="ru-RU" sz="160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600" kern="100" dirty="0" smtClean="0">
                          <a:effectLst/>
                        </a:rPr>
                        <a:t>8</a:t>
                      </a:r>
                      <a:r>
                        <a:rPr lang="en-US" sz="1600" kern="100" dirty="0" smtClean="0">
                          <a:effectLst/>
                        </a:rPr>
                        <a:t> </a:t>
                      </a:r>
                      <a:r>
                        <a:rPr lang="ru-RU" sz="1600" kern="100" dirty="0" smtClean="0">
                          <a:effectLst/>
                        </a:rPr>
                        <a:t>670</a:t>
                      </a:r>
                      <a:r>
                        <a:rPr lang="en-US" sz="1600" kern="100" dirty="0" smtClean="0">
                          <a:effectLst/>
                        </a:rPr>
                        <a:t> </a:t>
                      </a:r>
                      <a:r>
                        <a:rPr lang="ru-RU" sz="1600" kern="100" dirty="0" smtClean="0">
                          <a:effectLst/>
                        </a:rPr>
                        <a:t>171,50</a:t>
                      </a:r>
                      <a:endParaRPr lang="ru-RU" sz="1600" kern="100" dirty="0">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21509" name="Рисунок 10" descr="https://normativ.kontur.ru/image?moduleId=1&amp;imageId=1299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08" y="4861560"/>
            <a:ext cx="4911725" cy="622300"/>
          </a:xfrm>
          <a:prstGeom prst="rect">
            <a:avLst/>
          </a:prstGeom>
          <a:noFill/>
          <a:extLst>
            <a:ext uri="{909E8E84-426E-40DD-AFC4-6F175D3DCCD1}">
              <a14:hiddenFill xmlns:a14="http://schemas.microsoft.com/office/drawing/2010/main">
                <a:solidFill>
                  <a:srgbClr val="FFFFFF"/>
                </a:solidFill>
              </a14:hiddenFill>
            </a:ext>
          </a:extLst>
        </p:spPr>
      </p:pic>
      <p:pic>
        <p:nvPicPr>
          <p:cNvPr id="22530" name="Рисунок 2" descr="https://normativ.kontur.ru/image?moduleId=1&amp;imageId=1299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8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22531" name="Рисунок 11" descr="https://normativ.kontur.ru/image?moduleId=1&amp;imageId=1299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1325"/>
            <a:ext cx="2214563" cy="204788"/>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https://normativ.kontur.ru/image?moduleId=1&amp;imageId=1299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8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22533" name="Picture 3" descr="https://normativ.kontur.ru/image?moduleId=1&amp;imageId=1299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1325"/>
            <a:ext cx="2214563" cy="204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54407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nchor="ctr"/>
          <a:lstStyle/>
          <a:p>
            <a:r>
              <a:rPr lang="ru-RU" sz="4400" b="1" dirty="0" smtClean="0"/>
              <a:t>Если НМЦК превышает лимиты?</a:t>
            </a:r>
            <a:endParaRPr lang="ru-RU" sz="4400" b="1" dirty="0"/>
          </a:p>
        </p:txBody>
      </p:sp>
      <p:sp>
        <p:nvSpPr>
          <p:cNvPr id="3" name="Текст 2"/>
          <p:cNvSpPr>
            <a:spLocks noGrp="1"/>
          </p:cNvSpPr>
          <p:nvPr>
            <p:ph type="body" idx="2"/>
          </p:nvPr>
        </p:nvSpPr>
        <p:spPr/>
        <p:txBody>
          <a:bodyPr/>
          <a:lstStyle/>
          <a:p>
            <a:endParaRPr lang="ru-RU"/>
          </a:p>
        </p:txBody>
      </p:sp>
    </p:spTree>
    <p:extLst>
      <p:ext uri="{BB962C8B-B14F-4D97-AF65-F5344CB8AC3E}">
        <p14:creationId xmlns:p14="http://schemas.microsoft.com/office/powerpoint/2010/main" val="31302368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01682" y="745272"/>
            <a:ext cx="7423827" cy="400110"/>
          </a:xfrm>
          <a:prstGeom prst="rect">
            <a:avLst/>
          </a:prstGeom>
        </p:spPr>
        <p:txBody>
          <a:bodyPr wrap="none">
            <a:spAutoFit/>
          </a:bodyPr>
          <a:lstStyle/>
          <a:p>
            <a:r>
              <a:rPr lang="ru-RU" sz="2000" b="1" dirty="0">
                <a:latin typeface="Segoe UI" panose="020B0502040204020203" pitchFamily="34" charset="0"/>
              </a:rPr>
              <a:t>Письмо Минфина России от 06.10.2021 N 24-06-06/80818</a:t>
            </a:r>
            <a:endParaRPr lang="ru-RU" sz="2000" b="1" dirty="0"/>
          </a:p>
        </p:txBody>
      </p:sp>
      <p:sp>
        <p:nvSpPr>
          <p:cNvPr id="3" name="Прямоугольник 2"/>
          <p:cNvSpPr/>
          <p:nvPr/>
        </p:nvSpPr>
        <p:spPr>
          <a:xfrm>
            <a:off x="68580" y="1588949"/>
            <a:ext cx="11666220" cy="4031873"/>
          </a:xfrm>
          <a:prstGeom prst="rect">
            <a:avLst/>
          </a:prstGeom>
        </p:spPr>
        <p:txBody>
          <a:bodyPr wrap="square">
            <a:spAutoFit/>
          </a:bodyPr>
          <a:lstStyle/>
          <a:p>
            <a:r>
              <a:rPr lang="ru-RU" sz="1600" dirty="0"/>
              <a:t>При осуществлении закупок в сфере охранных услуг заказчики определяют начальную (максимальную) цену контракта, цену контракта, заключаемого с единственным поставщиком (подрядчиком, исполнителем), начальную цену единицы товара, работы, услуги на основании положений Приказа N 45.</a:t>
            </a:r>
            <a:br>
              <a:rPr lang="ru-RU" sz="1600" dirty="0"/>
            </a:br>
            <a:endParaRPr lang="ru-RU" sz="1600" dirty="0"/>
          </a:p>
          <a:p>
            <a:r>
              <a:rPr lang="ru-RU" sz="1600" dirty="0"/>
              <a:t>Вместе с тем в соответствии с пунктом 1 статьи 72 Бюджетного кодекса Российской Федерации (далее - БК РФ) закупки товаров, работ, услуг для обеспечения государственных (муниципальных) нужд осуществляются в соответствии с законодательством Российской Федерации о контрактной системе в сфере закупок товаров, работ, услуг для обеспечения государственных и муниципальных нужд с учетом положений БК РФ. </a:t>
            </a:r>
          </a:p>
          <a:p>
            <a:r>
              <a:rPr lang="ru-RU" sz="1600" dirty="0"/>
              <a:t>Согласно пункту 2 статьи 72 БК РФ государственные (муниципальные) контракты заключаются и оплачиваются в пределах лимитов бюджетных обязательств, за исключением случаев, установленных пунктом 3 указанной статьи. </a:t>
            </a:r>
          </a:p>
          <a:p>
            <a:r>
              <a:rPr lang="ru-RU" sz="1600" dirty="0"/>
              <a:t>При этом в соответствии с положениями бюджетного законодательства цена заключаемого контракта ограничивается пределами лимитов бюджетных обязательств. </a:t>
            </a:r>
            <a:endParaRPr lang="ru-RU" sz="1600" dirty="0" smtClean="0"/>
          </a:p>
          <a:p>
            <a:endParaRPr lang="ru-RU" sz="1600" dirty="0"/>
          </a:p>
          <a:p>
            <a:r>
              <a:rPr lang="ru-RU" sz="1600" dirty="0"/>
              <a:t>Таким образом, в настоящее время законодательством о контрактной системе и бюджетным законодательством предусмотрена возможность осуществления закупки только на основании доведенного до заказчика объема прав в денежном выражении и в пределах лимитов бюджетных обязательств. </a:t>
            </a:r>
          </a:p>
        </p:txBody>
      </p:sp>
    </p:spTree>
    <p:extLst>
      <p:ext uri="{BB962C8B-B14F-4D97-AF65-F5344CB8AC3E}">
        <p14:creationId xmlns:p14="http://schemas.microsoft.com/office/powerpoint/2010/main" val="281416605"/>
      </p:ext>
    </p:extLst>
  </p:cSld>
  <p:clrMapOvr>
    <a:masterClrMapping/>
  </p:clrMapOvr>
</p:sld>
</file>

<file path=ppt/theme/theme1.xml><?xml version="1.0" encoding="utf-8"?>
<a:theme xmlns:a="http://schemas.openxmlformats.org/drawingml/2006/main" name="Специальное оформление">
  <a:themeElements>
    <a:clrScheme name="Фабрикант">
      <a:dk1>
        <a:srgbClr val="212121"/>
      </a:dk1>
      <a:lt1>
        <a:srgbClr val="FFFFFF"/>
      </a:lt1>
      <a:dk2>
        <a:srgbClr val="009DDB"/>
      </a:dk2>
      <a:lt2>
        <a:srgbClr val="FFFFFF"/>
      </a:lt2>
      <a:accent1>
        <a:srgbClr val="7E99AA"/>
      </a:accent1>
      <a:accent2>
        <a:srgbClr val="FF7000"/>
      </a:accent2>
      <a:accent3>
        <a:srgbClr val="004065"/>
      </a:accent3>
      <a:accent4>
        <a:srgbClr val="009DDB"/>
      </a:accent4>
      <a:accent5>
        <a:srgbClr val="009DDB"/>
      </a:accent5>
      <a:accent6>
        <a:srgbClr val="7030A0"/>
      </a:accent6>
      <a:hlink>
        <a:srgbClr val="FFFFFF"/>
      </a:hlink>
      <a:folHlink>
        <a:srgbClr val="21212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Фабрикант 2023">
  <a:themeElements>
    <a:clrScheme name="Фабрикант">
      <a:dk1>
        <a:srgbClr val="212121"/>
      </a:dk1>
      <a:lt1>
        <a:srgbClr val="FFFFFF"/>
      </a:lt1>
      <a:dk2>
        <a:srgbClr val="009DDB"/>
      </a:dk2>
      <a:lt2>
        <a:srgbClr val="D7E0E8"/>
      </a:lt2>
      <a:accent1>
        <a:srgbClr val="7E99AA"/>
      </a:accent1>
      <a:accent2>
        <a:srgbClr val="FF7000"/>
      </a:accent2>
      <a:accent3>
        <a:srgbClr val="004065"/>
      </a:accent3>
      <a:accent4>
        <a:srgbClr val="009DDB"/>
      </a:accent4>
      <a:accent5>
        <a:srgbClr val="009DDB"/>
      </a:accent5>
      <a:accent6>
        <a:srgbClr val="7030A0"/>
      </a:accent6>
      <a:hlink>
        <a:srgbClr val="FFFFFF"/>
      </a:hlink>
      <a:folHlink>
        <a:srgbClr val="21212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Фабрикант">
    <a:dk1>
      <a:srgbClr val="212121"/>
    </a:dk1>
    <a:lt1>
      <a:srgbClr val="FFFFFF"/>
    </a:lt1>
    <a:dk2>
      <a:srgbClr val="009DDB"/>
    </a:dk2>
    <a:lt2>
      <a:srgbClr val="D7E0E8"/>
    </a:lt2>
    <a:accent1>
      <a:srgbClr val="7E99AA"/>
    </a:accent1>
    <a:accent2>
      <a:srgbClr val="FF7000"/>
    </a:accent2>
    <a:accent3>
      <a:srgbClr val="004065"/>
    </a:accent3>
    <a:accent4>
      <a:srgbClr val="009DDB"/>
    </a:accent4>
    <a:accent5>
      <a:srgbClr val="009DDB"/>
    </a:accent5>
    <a:accent6>
      <a:srgbClr val="7030A0"/>
    </a:accent6>
    <a:hlink>
      <a:srgbClr val="FFFFFF"/>
    </a:hlink>
    <a:folHlink>
      <a:srgbClr val="212121"/>
    </a:folHlink>
  </a:clrScheme>
</a:themeOverride>
</file>

<file path=docProps/app.xml><?xml version="1.0" encoding="utf-8"?>
<Properties xmlns="http://schemas.openxmlformats.org/officeDocument/2006/extended-properties" xmlns:vt="http://schemas.openxmlformats.org/officeDocument/2006/docPropsVTypes">
  <TotalTime>55391</TotalTime>
  <Words>11407</Words>
  <Application>Microsoft Office PowerPoint</Application>
  <PresentationFormat>Широкоэкранный</PresentationFormat>
  <Paragraphs>1345</Paragraphs>
  <Slides>128</Slides>
  <Notes>3</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2</vt:i4>
      </vt:variant>
      <vt:variant>
        <vt:lpstr>Заголовки слайдов</vt:lpstr>
      </vt:variant>
      <vt:variant>
        <vt:i4>128</vt:i4>
      </vt:variant>
    </vt:vector>
  </HeadingPairs>
  <TitlesOfParts>
    <vt:vector size="140" baseType="lpstr">
      <vt:lpstr>Aptos</vt:lpstr>
      <vt:lpstr>arial</vt:lpstr>
      <vt:lpstr>arial</vt:lpstr>
      <vt:lpstr>Calibri</vt:lpstr>
      <vt:lpstr>PT Sans</vt:lpstr>
      <vt:lpstr>PT Serif</vt:lpstr>
      <vt:lpstr>Roboto</vt:lpstr>
      <vt:lpstr>Segoe UI</vt:lpstr>
      <vt:lpstr>Times New Roman</vt:lpstr>
      <vt:lpstr>Wingdings</vt:lpstr>
      <vt:lpstr>Специальное оформление</vt:lpstr>
      <vt:lpstr>Фабрикант 2023</vt:lpstr>
      <vt:lpstr>Особенности формирования НМЦК.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Некрасов Василий Александрович</cp:lastModifiedBy>
  <cp:revision>893</cp:revision>
  <dcterms:created xsi:type="dcterms:W3CDTF">2023-03-16T08:00:18Z</dcterms:created>
  <dcterms:modified xsi:type="dcterms:W3CDTF">2026-02-19T16:43:40Z</dcterms:modified>
</cp:coreProperties>
</file>